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6" r:id="rId2"/>
    <p:sldId id="258" r:id="rId3"/>
    <p:sldId id="259" r:id="rId4"/>
    <p:sldId id="261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3" d="100"/>
          <a:sy n="53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6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>
          <a:solidFill>
            <a:schemeClr val="accent2"/>
          </a:solidFill>
          <a:ln w="19050">
            <a:solidFill>
              <a:schemeClr val="tx2"/>
            </a:solidFill>
          </a:ln>
        </p:spPr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2900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1270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C2673DCD-2704-49D8-8FC1-3810D347C3F5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1029" name="Замещающий нижний колонтитул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5CA4F013-E0A2-4A1A-883F-2A77275DA5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Примеры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529715"/>
            <a:ext cx="11423650" cy="4596765"/>
          </a:xfrm>
        </p:spPr>
        <p:txBody>
          <a:bodyPr/>
          <a:lstStyle/>
          <a:p>
            <a:r>
              <a:rPr lang="ru-RU" altLang="en-US" sz="2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В случае отсутствия фразеологического эквивалента переводчик трансформирует фразеологическую единицу путем подбора фразеологического аналога: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1) – О нет! – воскликнула Маргарита, поражая проходящих, – согласна на все, согласна проделать эту комедию с натиранием мазью, согласна идти </a:t>
            </a:r>
            <a:r>
              <a:rPr lang="ru-RU" altLang="en-US" sz="2000" b="1" i="1" u="sng">
                <a:latin typeface="Times New Roman" panose="02020603050405020304" charset="0"/>
                <a:cs typeface="Times New Roman" panose="02020603050405020304" charset="0"/>
              </a:rPr>
              <a:t>к черту на куличики</a:t>
            </a: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 .</a:t>
            </a:r>
          </a:p>
          <a:p>
            <a:endParaRPr lang="ru-RU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— О ні! — вигукнула Марґарита, вражаючи перехожих. — Я згодна на все, згодна доконати цю комедію з натиранням мастю, згодна йти навіть </a:t>
            </a:r>
            <a:r>
              <a:rPr lang="ru-RU" altLang="en-US" sz="2000" b="1" i="1" u="sng">
                <a:latin typeface="Times New Roman" panose="02020603050405020304" charset="0"/>
                <a:cs typeface="Times New Roman" panose="02020603050405020304" charset="0"/>
              </a:rPr>
              <a:t>до чорта в зуби</a:t>
            </a: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endParaRPr lang="ru-RU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2) – Нет, я видеть не могу этого </a:t>
            </a:r>
            <a:r>
              <a:rPr lang="ru-RU" altLang="en-US" sz="2000" b="1" i="1" u="sng">
                <a:latin typeface="Times New Roman" panose="02020603050405020304" charset="0"/>
                <a:cs typeface="Times New Roman" panose="02020603050405020304" charset="0"/>
              </a:rPr>
              <a:t>шута горохового</a:t>
            </a: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…</a:t>
            </a:r>
          </a:p>
          <a:p>
            <a:pPr marL="0" indent="0">
              <a:buNone/>
            </a:pPr>
            <a:endParaRPr lang="ru-RU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— Ні, я бачити не можу цього </a:t>
            </a:r>
            <a:r>
              <a:rPr lang="ru-RU" altLang="en-US" sz="2000" b="1" i="1" u="sng">
                <a:latin typeface="Times New Roman" panose="02020603050405020304" charset="0"/>
                <a:cs typeface="Times New Roman" panose="02020603050405020304" charset="0"/>
              </a:rPr>
              <a:t>блазня заплішеного</a:t>
            </a:r>
            <a:r>
              <a:rPr lang="ru-RU" altLang="en-US" sz="2000">
                <a:latin typeface="Times New Roman" panose="02020603050405020304" charset="0"/>
                <a:cs typeface="Times New Roman" panose="02020603050405020304" charset="0"/>
              </a:rPr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Примеры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1365865" cy="4526280"/>
          </a:xfrm>
        </p:spPr>
        <p:txBody>
          <a:bodyPr/>
          <a:lstStyle/>
          <a:p>
            <a:r>
              <a:rPr lang="ru-RU" altLang="en-US" sz="2000" b="1"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Несмотря на свою схожесть, многие соотносительные по значению фразеологизмы русского и украинского языков в некоторой степени расходятся по образной основе и метафоричности. В этом случае переводчик прибегает к описательному методу:</a:t>
            </a:r>
            <a:endParaRPr lang="ru-RU" altLang="en-US" sz="2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 sz="2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1) Того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в два счета</a:t>
            </a:r>
            <a:r>
              <a:rPr lang="ru-RU" altLang="en-US" sz="2400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перебросили в Брянск и назначили заведующим грибнозаготовочным пунктом — Того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хутенько</a:t>
            </a:r>
            <a:r>
              <a:rPr lang="ru-RU" altLang="en-US" sz="2400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перекинули в Брянськ і призначили завідувачем грибозаготівельного пункту.</a:t>
            </a:r>
          </a:p>
          <a:p>
            <a:pPr marL="0" indent="0">
              <a:buNone/>
            </a:pPr>
            <a:endParaRPr lang="ru-RU" altLang="en-US" sz="2400"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2) Благо это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рукой подать </a:t>
            </a:r>
            <a:r>
              <a:rPr lang="ru-RU" altLang="en-US" sz="2400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— Добре, це</a:t>
            </a:r>
            <a:r>
              <a:rPr lang="ru-RU" altLang="en-US" sz="2400" b="1" i="1" u="sng"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близенько.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625"/>
            <a:ext cx="10972800" cy="1552575"/>
          </a:xfrm>
        </p:spPr>
        <p:txBody>
          <a:bodyPr/>
          <a:lstStyle/>
          <a:p>
            <a:r>
              <a:rPr lang="ru-RU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Все фразеологизмы, подвергшиеся исследованию, делятся на две группы: </a:t>
            </a:r>
            <a:r>
              <a:rPr lang="ru-RU" altLang="en-US" sz="2000" b="1" i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общеязыковые фразеологизмы и окказиональные фразеологизмы (индивидуально - авторские обороты).</a:t>
            </a:r>
            <a:br>
              <a:rPr lang="ru-RU" altLang="en-US" sz="2000" b="1" i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Можно выделить два вида окказиональных фразеологизмов: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545" cy="496633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— основанные на базе языковых фразеологизмов, имеющие образную и семантическую связь с узуальными фразеологизмами. Например, </a:t>
            </a:r>
            <a:r>
              <a:rPr lang="ru-RU" altLang="en-US" sz="1800" b="1" i="1" u="sng">
                <a:latin typeface="Times New Roman" panose="02020603050405020304" charset="0"/>
                <a:cs typeface="Times New Roman" panose="02020603050405020304" charset="0"/>
              </a:rPr>
              <a:t>пятое измерение - п'ятий вимір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( узуальная ФЕ четвертое измерение); </a:t>
            </a:r>
            <a:r>
              <a:rPr lang="ru-RU" altLang="en-US" sz="1800" b="1" i="1" u="sng">
                <a:latin typeface="Times New Roman" panose="02020603050405020304" charset="0"/>
                <a:cs typeface="Times New Roman" panose="02020603050405020304" charset="0"/>
              </a:rPr>
              <a:t>не при валюте - не при валюті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(узуальная ФЕ при деньгах) и т.д.</a:t>
            </a:r>
          </a:p>
          <a:p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Например:</a:t>
            </a:r>
          </a:p>
          <a:p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Вот-с, каков проныра, а вы изволите толковать про </a:t>
            </a:r>
            <a:r>
              <a:rPr lang="ru-RU" altLang="en-US" sz="1800" b="1" i="1" u="sng">
                <a:latin typeface="Times New Roman" panose="02020603050405020304" charset="0"/>
                <a:cs typeface="Times New Roman" panose="02020603050405020304" charset="0"/>
              </a:rPr>
              <a:t>пятое измерение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 — Оце проноза, а ви зволите правити про </a:t>
            </a:r>
            <a:r>
              <a:rPr lang="ru-RU" altLang="en-US" sz="1800" b="1" i="1" u="sng">
                <a:latin typeface="Times New Roman" panose="02020603050405020304" charset="0"/>
                <a:cs typeface="Times New Roman" panose="02020603050405020304" charset="0"/>
              </a:rPr>
              <a:t>п'ятий вимір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!</a:t>
            </a:r>
          </a:p>
          <a:p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 u="sng">
                <a:latin typeface="Times New Roman" panose="02020603050405020304" charset="0"/>
                <a:cs typeface="Times New Roman" panose="02020603050405020304" charset="0"/>
              </a:rPr>
              <a:t>Не при валюте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 мы сегодня... ну что ты поделаешь! — </a:t>
            </a:r>
            <a:r>
              <a:rPr lang="ru-RU" altLang="en-US" sz="1800" b="1" i="1" u="sng">
                <a:latin typeface="Times New Roman" panose="02020603050405020304" charset="0"/>
                <a:cs typeface="Times New Roman" panose="02020603050405020304" charset="0"/>
              </a:rPr>
              <a:t>Не при валюті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ми сьогодні... ну, що робитимеш!</a:t>
            </a:r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6205855" y="1600200"/>
            <a:ext cx="5376545" cy="496633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— собственно авторские обороты, которые не имеют прототипов среди узуальных фразеологизмов и часто появляются в тексте одного или нескольких произведений автора: </a:t>
            </a:r>
            <a:r>
              <a:rPr lang="ru-RU" altLang="en-US" sz="1800" b="1" i="1" u="sng">
                <a:effectLst/>
                <a:latin typeface="Times New Roman" panose="02020603050405020304" charset="0"/>
                <a:cs typeface="Times New Roman" panose="02020603050405020304" charset="0"/>
              </a:rPr>
              <a:t>нехорошая квартирка - недобра квартира</a:t>
            </a:r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 и др.</a:t>
            </a:r>
          </a:p>
          <a:p>
            <a:pPr marL="0" indent="0">
              <a:buNone/>
            </a:pPr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Авторские фразеологизмы, основанные на обыгрывании существующей в исходном языке фразеологической единицы с целью придания ему большей выразительности, заслуживают особого внимания:</a:t>
            </a:r>
          </a:p>
          <a:p>
            <a:endParaRPr lang="ru-RU" altLang="en-US" sz="1800"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А если осетрина </a:t>
            </a:r>
            <a:r>
              <a:rPr lang="ru-RU" altLang="en-US" sz="1800" b="1" i="1" u="sng">
                <a:effectLst/>
                <a:latin typeface="Times New Roman" panose="02020603050405020304" charset="0"/>
                <a:cs typeface="Times New Roman" panose="02020603050405020304" charset="0"/>
              </a:rPr>
              <a:t>второй свежести</a:t>
            </a:r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, то это означает, что она тухлая! (не первой свежести)</a:t>
            </a:r>
          </a:p>
          <a:p>
            <a:endParaRPr lang="ru-RU" altLang="en-US" sz="1800"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А коли осетрина </a:t>
            </a:r>
            <a:r>
              <a:rPr lang="ru-RU" altLang="en-US" sz="1800" b="1" i="1" u="sng">
                <a:effectLst/>
                <a:latin typeface="Times New Roman" panose="02020603050405020304" charset="0"/>
                <a:cs typeface="Times New Roman" panose="02020603050405020304" charset="0"/>
              </a:rPr>
              <a:t>другої свіжості</a:t>
            </a:r>
            <a:r>
              <a:rPr lang="ru-RU" altLang="en-US" sz="1800">
                <a:effectLst/>
                <a:latin typeface="Times New Roman" panose="02020603050405020304" charset="0"/>
                <a:cs typeface="Times New Roman" panose="02020603050405020304" charset="0"/>
              </a:rPr>
              <a:t>, то це значить, що вона тухла!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Примеры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1081385" cy="4526280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В некоторых случаях переводчик обращается к так называемой </a:t>
            </a:r>
            <a:r>
              <a:rPr lang="ru-RU" altLang="en-US" sz="2400" b="1">
                <a:latin typeface="Times New Roman" panose="02020603050405020304" charset="0"/>
                <a:cs typeface="Times New Roman" panose="02020603050405020304" charset="0"/>
              </a:rPr>
              <a:t>трансформации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, при которой фразеологическая единица переводится одним словом.</a:t>
            </a:r>
          </a:p>
          <a:p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Например: </a:t>
            </a:r>
            <a:r>
              <a:rPr lang="ru-RU" altLang="en-US" sz="2400" b="1" i="1" u="sng">
                <a:latin typeface="Times New Roman" panose="02020603050405020304" charset="0"/>
                <a:cs typeface="Times New Roman" panose="02020603050405020304" charset="0"/>
              </a:rPr>
              <a:t>Сбитый с толку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 Иван замолчал — </a:t>
            </a:r>
            <a:r>
              <a:rPr lang="ru-RU" altLang="en-US" sz="2400" b="1" i="1" u="sng">
                <a:latin typeface="Times New Roman" panose="02020603050405020304" charset="0"/>
                <a:cs typeface="Times New Roman" panose="02020603050405020304" charset="0"/>
              </a:rPr>
              <a:t>Спантеличений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 Іван примовк.</a:t>
            </a:r>
          </a:p>
          <a:p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Следует отметить, как переводчик намеренно избежал метода подбора эквивалента, что, вероятнее, продиктовано лингвистическим опытом переводчика, его видением художественного произведения.</a:t>
            </a:r>
          </a:p>
          <a:p>
            <a:pPr marL="0" indent="0">
              <a:buNone/>
            </a:pP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588645"/>
          </a:xfrm>
        </p:spPr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Заключение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328930" y="990600"/>
            <a:ext cx="11352530" cy="573341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Таким образом, </a:t>
            </a:r>
            <a:r>
              <a:rPr lang="ru-RU" altLang="en-US" sz="1900" b="1">
                <a:latin typeface="Times New Roman" panose="02020603050405020304" charset="0"/>
                <a:cs typeface="Times New Roman" panose="02020603050405020304" charset="0"/>
              </a:rPr>
              <a:t>были определены основные способы и приемы перевода фразеологических единиц</a:t>
            </a: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, среди которых наиболее используемым оказался </a:t>
            </a:r>
            <a:r>
              <a:rPr lang="ru-RU" altLang="en-US" sz="1900" b="1">
                <a:latin typeface="Times New Roman" panose="02020603050405020304" charset="0"/>
                <a:cs typeface="Times New Roman" panose="02020603050405020304" charset="0"/>
              </a:rPr>
              <a:t>метод подбора фразеологического эквивалента</a:t>
            </a: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, что обусловлено родством русского и украинского языков, общностью их семантической мотивации, внутренней формы и образной основы.</a:t>
            </a:r>
          </a:p>
          <a:p>
            <a:pPr marL="0" indent="0">
              <a:buNone/>
            </a:pPr>
            <a:endParaRPr lang="ru-RU" altLang="en-US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Однако в процессе перевода невозможно в полной мере сохранить и форму, и семантику, и к тому же донести информацию разного порядка носителям другого языка. В этом случае наблюдается тенденция тяготения переводчика к </a:t>
            </a:r>
            <a:r>
              <a:rPr lang="ru-RU" altLang="en-US" sz="1900" b="1">
                <a:latin typeface="Times New Roman" panose="02020603050405020304" charset="0"/>
                <a:cs typeface="Times New Roman" panose="02020603050405020304" charset="0"/>
              </a:rPr>
              <a:t>трансформации фразеологической единицы в свободное сочетание</a:t>
            </a: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, что влечет за собой потерю эмоциональной окраски и стилистической маркированности.</a:t>
            </a:r>
          </a:p>
          <a:p>
            <a:endParaRPr lang="ru-RU" altLang="en-US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Перевод фразеологических единиц всегда представляет собой особую сложность, так как фразеологизмы, как правило, составляют уникальный лексический фонд, который специфичен для каждого языка. В переводной версии необходимо передать семантическое, эмоциональное и стилистическое наполнение устойчивых сочетаний.</a:t>
            </a:r>
          </a:p>
          <a:p>
            <a:pPr marL="0" indent="0">
              <a:buNone/>
            </a:pPr>
            <a:endParaRPr lang="ru-RU" altLang="en-US" sz="19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1900">
                <a:latin typeface="Times New Roman" panose="02020603050405020304" charset="0"/>
                <a:cs typeface="Times New Roman" panose="02020603050405020304" charset="0"/>
              </a:rPr>
              <a:t>Наиболее гармоничное вхождение читателей в мир переводного художественного произведения всецело зависит от умений переводчика анализировать стилистические и культурно-исторические аспекты исходного текста в сопоставлении с возможностями языка-реципиента.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753110"/>
          </a:xfrm>
        </p:spPr>
        <p:txBody>
          <a:bodyPr/>
          <a:lstStyle/>
          <a:p>
            <a:r>
              <a:rPr lang="ru-RU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СПОСОБЫ АДАПТАЦИИ ФРАЗЕОЛОГИЧЕСКИХ ЕДИНИЦ В РУССКО-УКРАИНСКОМ ПЕРЕВОДЕ</a:t>
            </a:r>
            <a:br>
              <a:rPr lang="ru-RU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(на материале романа М.А. Булгакова «Мастер и Маргарита»)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7835" y="2101215"/>
            <a:ext cx="5955665" cy="4671060"/>
          </a:xfrm>
        </p:spPr>
        <p:txBody>
          <a:bodyPr/>
          <a:lstStyle/>
          <a:p>
            <a:pPr algn="ctr"/>
            <a:endParaRPr lang="ru-RU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2400" b="1" i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Ленуза</a:t>
            </a:r>
            <a:r>
              <a:rPr lang="ru-RU" altLang="en-US" sz="2400" b="1" i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400" b="1" i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Рустемовна</a:t>
            </a:r>
            <a:r>
              <a:rPr lang="ru-RU" altLang="en-US" sz="2400" b="1" i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400" b="1" i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Борсеитова</a:t>
            </a:r>
            <a:endParaRPr lang="ru-RU" altLang="en-US" sz="2400" b="1" i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17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17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1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17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1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17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r>
              <a:rPr lang="ru-RU" altLang="en-US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ru-RU" altLang="en-US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учный </a:t>
            </a:r>
            <a:r>
              <a:rPr lang="ru-RU" altLang="en-US" sz="2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руководитель</a:t>
            </a:r>
            <a:r>
              <a:rPr lang="ru-RU" altLang="en-US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algn="r"/>
            <a:r>
              <a:rPr lang="ru-RU" altLang="en-US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b="1" i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Елена </a:t>
            </a:r>
            <a:r>
              <a:rPr lang="ru-RU" altLang="en-US" sz="2000" b="1" i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Леонидовна </a:t>
            </a:r>
            <a:r>
              <a:rPr lang="ru-RU" altLang="en-US" sz="2000" b="1" i="1" dirty="0" err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Ачилова</a:t>
            </a:r>
            <a:endParaRPr lang="ru-RU" altLang="en-US" sz="2000" b="1" i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r>
              <a:rPr lang="ru-RU" altLang="en-US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кандидат </a:t>
            </a:r>
            <a:r>
              <a:rPr lang="ru-RU" altLang="en-US" sz="2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филологических наук, доцент </a:t>
            </a:r>
          </a:p>
          <a:p>
            <a:pPr algn="r"/>
            <a:r>
              <a:rPr lang="ru-RU" altLang="en-US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ru-RU" altLang="en-US" sz="2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rcRect b="13093"/>
          <a:stretch>
            <a:fillRect/>
          </a:stretch>
        </p:blipFill>
        <p:spPr>
          <a:xfrm>
            <a:off x="859790" y="2101215"/>
            <a:ext cx="3371850" cy="4413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Аннотация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417955"/>
            <a:ext cx="11124565" cy="4362450"/>
          </a:xfrm>
        </p:spPr>
        <p:txBody>
          <a:bodyPr/>
          <a:lstStyle/>
          <a:p>
            <a:pPr marL="0" indent="0" algn="l">
              <a:buNone/>
            </a:pPr>
            <a:r>
              <a:rPr lang="ru-RU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Презентация  </a:t>
            </a:r>
            <a:r>
              <a:rPr lang="ru-RU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посвящена исследованию сопоставительного аспекта изучения фразеологического материала двух близкородственных языков - русского и украинского. В материале рассматриваются приемы передачи фразеологизмов при переводе с русского языка на украинский (на материале романа М.А. Булгакова «Мастер и Маргарита»). В ходе работы проанализированы переводческие решения, представленные в украинской версии романа М. А. Булгакова «Мастер и Маргарита».</a:t>
            </a:r>
            <a:endParaRPr lang="ru-RU" altLang="en-US" sz="24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ru-RU" altLang="en-US" sz="24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sndAc>
      <p:endSnd/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Ключевые слова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9895205" cy="4526280"/>
          </a:xfrm>
        </p:spPr>
        <p:txBody>
          <a:bodyPr/>
          <a:lstStyle/>
          <a:p>
            <a:r>
              <a:rPr lang="ru-RU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фразеологическая единица</a:t>
            </a:r>
          </a:p>
          <a:p>
            <a:endParaRPr lang="ru-RU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фразеологический эквивалент</a:t>
            </a:r>
          </a:p>
          <a:p>
            <a:endParaRPr lang="ru-RU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фразеологический аналог (вариант)</a:t>
            </a:r>
          </a:p>
          <a:p>
            <a:endParaRPr lang="ru-RU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калькирование (дословный перевод)</a:t>
            </a:r>
          </a:p>
          <a:p>
            <a:endParaRPr lang="ru-RU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описательный перевод</a:t>
            </a:r>
            <a:endParaRPr lang="ru-RU" altLang="en-US" u="sng"/>
          </a:p>
          <a:p>
            <a:endParaRPr lang="ru-RU" altLang="en-US"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Исходные понятия. Цель, предмет, материал, задачи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2809240"/>
            <a:ext cx="5376545" cy="3800475"/>
          </a:xfrm>
        </p:spPr>
        <p:txBody>
          <a:bodyPr/>
          <a:lstStyle/>
          <a:p>
            <a:r>
              <a:rPr lang="ru-RU" altLang="en-US" b="1" u="sng"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Цель</a:t>
            </a:r>
            <a:r>
              <a:rPr lang="ru-RU" altLang="en-US" u="sng">
                <a:solidFill>
                  <a:srgbClr val="FF0000"/>
                </a:solidFill>
                <a:effectLst/>
              </a:rPr>
              <a:t>: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анализ приемов адаптации фразеологических единиц в украинском переводе М. Билоруса романа М. А. Булгакова «Мастер и Маргарита».</a:t>
            </a:r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6277610" y="1600200"/>
            <a:ext cx="5304790" cy="3131820"/>
          </a:xfrm>
        </p:spPr>
        <p:txBody>
          <a:bodyPr/>
          <a:lstStyle/>
          <a:p>
            <a:r>
              <a:rPr lang="ru-RU" altLang="en-US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Предмет исследования—</a:t>
            </a:r>
            <a:r>
              <a:rPr lang="ru-RU" altLang="en-US" b="1" u="sng"/>
              <a:t>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приемы передачи фразеологизмов при переводе с русского языка на украинский (на материале романа М.А. Булгакова «Мастер и Маргарита»).</a:t>
            </a:r>
          </a:p>
          <a:p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en-US" sz="28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Материалом исследования</a:t>
            </a:r>
            <a:r>
              <a:rPr lang="ru-RU" altLang="en-US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послужил роман М.А. Булгакова «Мастер и Маргарита» и его перевод на украинский язык, выполненный М. Билорусом.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Задачи данного исследования: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1) дать определение понятию «фразеологическаяединица»; рассмотреть классификации фразеологических единиц;</a:t>
            </a:r>
          </a:p>
          <a:p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2) определить способы и приемы перевода фразеологических единиц; выявить, с какими трудностями сталкивается переводчик в процессе перевода фразеологизмов;</a:t>
            </a:r>
          </a:p>
          <a:p>
            <a:endParaRPr lang="ru-RU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3) проанализировать переводческие решения, представленные в украинской версии романа М. А. Булгакова «Мастер и Маргарита».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Примеры и комментарии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510540" y="1417955"/>
            <a:ext cx="11195050" cy="52355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sz="2800" u="sng">
                <a:latin typeface="Times New Roman" panose="02020603050405020304" charset="0"/>
                <a:cs typeface="Times New Roman" panose="02020603050405020304" charset="0"/>
              </a:rPr>
              <a:t>Основные способы перевода фразеологизмов:</a:t>
            </a:r>
          </a:p>
          <a:p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метод фразеологического эквивалента </a:t>
            </a: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(форма и содержание фразеологизмов совпадают в обоих языках);</a:t>
            </a:r>
          </a:p>
          <a:p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метод фразеологического аналога</a:t>
            </a: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 (фразеологические соответствия, одинаковые по лексическому значению, но различающиеся лексическим наполнением и грамматической структурой);</a:t>
            </a:r>
          </a:p>
          <a:p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дословный перевод (калькирование);</a:t>
            </a:r>
            <a:endParaRPr lang="ru-RU" altLang="en-US" sz="22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 sz="2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описательный перевод фразеологизмов</a:t>
            </a:r>
            <a:r>
              <a:rPr lang="ru-RU" altLang="en-US" sz="2200">
                <a:latin typeface="Times New Roman" panose="02020603050405020304" charset="0"/>
                <a:cs typeface="Times New Roman" panose="02020603050405020304" charset="0"/>
              </a:rPr>
              <a:t> (воссоздание только логико-понятийного содержания).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Примеры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417955"/>
            <a:ext cx="11266805" cy="5035550"/>
          </a:xfrm>
        </p:spPr>
        <p:txBody>
          <a:bodyPr/>
          <a:lstStyle/>
          <a:p>
            <a:r>
              <a:rPr lang="ru-RU" altLang="en-US" sz="2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Исследование позволило сделать вывод, что основной категорией определения эффективности перевода является эквивалентность:</a:t>
            </a:r>
          </a:p>
          <a:p>
            <a:pPr marL="0" indent="0">
              <a:buNone/>
            </a:pP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1) Приехал сумасшедший немец или только что </a:t>
            </a:r>
            <a:r>
              <a:rPr lang="ru-RU" altLang="en-US" sz="2400" b="1" i="1" u="sng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спятил</a:t>
            </a:r>
            <a:r>
              <a:rPr lang="ru-RU" altLang="en-US" sz="2400" i="1" u="sng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 </a:t>
            </a: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на Патриарших— Приїхав божевільний німець, або оце тепер</a:t>
            </a:r>
            <a:r>
              <a:rPr lang="ru-RU" altLang="en-US" sz="2400" b="1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 </a:t>
            </a:r>
            <a:r>
              <a:rPr lang="ru-RU" altLang="en-US" sz="2400" b="1" i="1" u="sng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з’їхав з глузду</a:t>
            </a:r>
            <a:r>
              <a:rPr lang="ru-RU" altLang="en-US" sz="2400" i="1" u="sng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 </a:t>
            </a: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на Патріарших.</a:t>
            </a:r>
          </a:p>
          <a:p>
            <a:endParaRPr lang="ru-RU" altLang="en-US" sz="2400">
              <a:solidFill>
                <a:schemeClr val="tx1"/>
              </a:solidFill>
              <a:uFillTx/>
              <a:latin typeface="Times New Roman" panose="02020603050405020304" charset="0"/>
              <a:ea typeface="+Основной текст (восточно-азиат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2) – Ах, мошенник, мошенник, – качая головой, говорил Воланд, – каждый раз, как партия его в безнадежном положении, он начинает </a:t>
            </a:r>
            <a:r>
              <a:rPr lang="ru-RU" altLang="en-US" sz="2400" b="1" i="1" u="sng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заговаривать зубы</a:t>
            </a: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, подобно самому последнему шарлатану на мосту.</a:t>
            </a: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— Ох, крутію, крутію, — хитаючи головою, говорив Воланд, — щоразу, коли в партії заженеш його в глухий кут, він починає </a:t>
            </a:r>
            <a:r>
              <a:rPr lang="ru-RU" altLang="en-US" sz="2400" b="1" i="1" u="sng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заговорювати зуби</a:t>
            </a:r>
            <a:r>
              <a:rPr lang="ru-RU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, наче найпослідущий шарлатан на мосту.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Примеры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1294745" cy="4525645"/>
          </a:xfrm>
        </p:spPr>
        <p:txBody>
          <a:bodyPr/>
          <a:lstStyle/>
          <a:p>
            <a:r>
              <a:rPr lang="ru-RU" altLang="en-US" sz="2000" b="1"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Вторым по частоте использования является метод калькирования, что обусловлено лексико-грамматической близостью двух славянских языков:</a:t>
            </a:r>
            <a:endParaRPr lang="ru-RU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1) «Вот прицепился,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заграничный гусь</a:t>
            </a:r>
            <a:r>
              <a:rPr lang="ru-RU" altLang="en-US" sz="2400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!» — "Ото причепився,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гусак закордонний!".</a:t>
            </a:r>
          </a:p>
          <a:p>
            <a:pPr marL="0" indent="0">
              <a:buNone/>
            </a:pPr>
            <a:endParaRPr lang="ru-RU" altLang="en-US" sz="2400">
              <a:solidFill>
                <a:schemeClr val="tx1"/>
              </a:solidFill>
              <a:effectLst/>
              <a:uFillTx/>
              <a:latin typeface="Times New Roman" panose="02020603050405020304" charset="0"/>
              <a:ea typeface="+Основной текст (восточно-азиат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2) Римского</a:t>
            </a:r>
            <a:r>
              <a:rPr lang="ru-RU" altLang="en-US" sz="2400" b="1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окатило ледяной волной</a:t>
            </a:r>
            <a:r>
              <a:rPr lang="ru-RU" altLang="en-US" sz="2400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, но, к счастью для себя, он превозмог себя и не упал — Римського </a:t>
            </a:r>
            <a:r>
              <a:rPr lang="ru-RU" altLang="en-US" sz="2400" b="1" i="1" u="sng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обдало крижаною хвилею</a:t>
            </a:r>
            <a:r>
              <a:rPr lang="ru-RU" altLang="en-US" sz="2400">
                <a:solidFill>
                  <a:schemeClr val="tx1"/>
                </a:solidFill>
                <a:effectLst/>
                <a:uFillTx/>
                <a:latin typeface="Times New Roman" panose="02020603050405020304" charset="0"/>
                <a:ea typeface="+Основной текст (восточно-азиат" charset="0"/>
                <a:cs typeface="Times New Roman" panose="02020603050405020304" charset="0"/>
              </a:rPr>
              <a:t>, але, на своє щастя, він переборов себе і не впав.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1093</Words>
  <Application>Microsoft Office PowerPoint</Application>
  <PresentationFormat>Широкоэкранный</PresentationFormat>
  <Paragraphs>104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+Основной текст (восточно-азиат</vt:lpstr>
      <vt:lpstr>Arial</vt:lpstr>
      <vt:lpstr>Calibri</vt:lpstr>
      <vt:lpstr>Times New Roman</vt:lpstr>
      <vt:lpstr>Default Design</vt:lpstr>
      <vt:lpstr>Презентация PowerPoint</vt:lpstr>
      <vt:lpstr>СПОСОБЫ АДАПТАЦИИ ФРАЗЕОЛОГИЧЕСКИХ ЕДИНИЦ В РУССКО-УКРАИНСКОМ ПЕРЕВОДЕ  (на материале романа М.А. Булгакова «Мастер и Маргарита»)</vt:lpstr>
      <vt:lpstr>Аннотация</vt:lpstr>
      <vt:lpstr>Ключевые слова</vt:lpstr>
      <vt:lpstr>Исходные понятия. Цель, предмет, материал, задачи</vt:lpstr>
      <vt:lpstr>Задачи данного исследования:</vt:lpstr>
      <vt:lpstr>Примеры и комментарии</vt:lpstr>
      <vt:lpstr>Примеры</vt:lpstr>
      <vt:lpstr>Примеры</vt:lpstr>
      <vt:lpstr>Примеры</vt:lpstr>
      <vt:lpstr>Примеры</vt:lpstr>
      <vt:lpstr>Все фразеологизмы, подвергшиеся исследованию, делятся на две группы: общеязыковые фразеологизмы и окказиональные фразеологизмы (индивидуально - авторские обороты).  Можно выделить два вида окказиональных фразеологизмов:</vt:lpstr>
      <vt:lpstr>Примеры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rustem</dc:creator>
  <cp:lastModifiedBy>Светлана</cp:lastModifiedBy>
  <cp:revision>6</cp:revision>
  <dcterms:created xsi:type="dcterms:W3CDTF">2020-04-24T16:43:00Z</dcterms:created>
  <dcterms:modified xsi:type="dcterms:W3CDTF">2020-07-23T09:22:13Z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1049-11.2.0.9281</vt:lpwstr>
  </property>
</Properties>
</file>