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56" r:id="rId2"/>
    <p:sldId id="264" r:id="rId3"/>
    <p:sldId id="261" r:id="rId4"/>
    <p:sldId id="263" r:id="rId5"/>
    <p:sldId id="258" r:id="rId6"/>
    <p:sldId id="259" r:id="rId7"/>
    <p:sldId id="257" r:id="rId8"/>
    <p:sldId id="260" r:id="rId9"/>
    <p:sldId id="26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3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88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51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6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5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62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20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6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21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15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35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7629E6A-B42D-4142-940A-4687F24A993A}" type="datetimeFigureOut">
              <a:rPr lang="ru-RU" smtClean="0"/>
              <a:t>22.07.2020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A8E087-0574-4C6A-9578-3101D29CFA67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68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51412" y="3425781"/>
            <a:ext cx="11181805" cy="132652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2800" dirty="0" err="1" smtClean="0">
                <a:solidFill>
                  <a:srgbClr val="333333"/>
                </a:solidFill>
                <a:latin typeface="Arial" panose="020B0604020202020204" pitchFamily="34" charset="0"/>
              </a:rPr>
              <a:t>Отсистемный</a:t>
            </a: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и </a:t>
            </a:r>
            <a:r>
              <a:rPr lang="ru-RU" sz="2800" dirty="0" err="1">
                <a:solidFill>
                  <a:srgbClr val="333333"/>
                </a:solidFill>
                <a:latin typeface="Arial" panose="020B0604020202020204" pitchFamily="34" charset="0"/>
              </a:rPr>
              <a:t>оттекстовый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 подходы </a:t>
            </a: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к 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концептуальному анализу художественного текста </a:t>
            </a: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</a:b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(</a:t>
            </a:r>
            <a:r>
              <a:rPr lang="ru-RU" sz="2800" dirty="0">
                <a:solidFill>
                  <a:srgbClr val="333333"/>
                </a:solidFill>
                <a:latin typeface="Arial" panose="020B0604020202020204" pitchFamily="34" charset="0"/>
              </a:rPr>
              <a:t>на материале прозаических произведений И. С. Тургенева</a:t>
            </a:r>
            <a:r>
              <a:rPr lang="ru-RU" sz="2800" dirty="0" smtClean="0">
                <a:solidFill>
                  <a:srgbClr val="333333"/>
                </a:solidFill>
                <a:latin typeface="Arial" panose="020B0604020202020204" pitchFamily="34" charset="0"/>
              </a:rPr>
              <a:t>)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3113" y="314695"/>
            <a:ext cx="10058400" cy="2402380"/>
          </a:xfrm>
        </p:spPr>
        <p:txBody>
          <a:bodyPr>
            <a:normAutofit fontScale="32500" lnSpcReduction="20000"/>
          </a:bodyPr>
          <a:lstStyle/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автономное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</a:t>
            </a:r>
            <a:r>
              <a:rPr lang="ru-RU" sz="32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учреждение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высшего образования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«КРЫМСКИЙ ФЕДЕРАЛЬНЫЙ УНИВЕРСИТЕТ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имени В.И. Вернадского» 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(ФГАОУ «КФУ им. В.И. Вернадского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0215" algn="ctr">
              <a:lnSpc>
                <a:spcPct val="150000"/>
              </a:lnSpc>
              <a:spcAft>
                <a:spcPts val="0"/>
              </a:spcAft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Кафедра русской и зарубежной литературы</a:t>
            </a:r>
            <a:endParaRPr lang="ru-RU" sz="32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266406" y="2902560"/>
            <a:ext cx="8033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Ермолаева Екатерина Вячеславовна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22915" y="6396335"/>
            <a:ext cx="512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Симферополь, 2020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7776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653" y="248346"/>
            <a:ext cx="4773918" cy="6113265"/>
          </a:xfrm>
          <a:ln w="5715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03167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Термин «концепт» как междисциплинарное понятие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5733"/>
            <a:ext cx="10894424" cy="4385249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Впервые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отечественной науке термин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«концепт»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был употреблен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С.А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Аскольдовым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-Алексеевым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1928 году.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Ученый дал такое определение термину: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концепт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это «мысленное образование, которое замещает в процессе мысли неопределенное множество предметов, действий, мыслительных функций одного и того же рода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».</a:t>
            </a:r>
          </a:p>
          <a:p>
            <a:pPr lvl="1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современной науке существует три основных подхода к трактовке термина «концепт»: лингвистическое, когнитивное, культурологическое.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 algn="just">
              <a:lnSpc>
                <a:spcPct val="150000"/>
              </a:lnSpc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Работая в концептуально-культурологическом направлении в соответствии с исследованиями ученых-лингвистов, концепт изучается через слово: за каждым именем – знаком – словом стоит концепт.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ченые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обращаются к художественному произведению как системе знаков – тексту, отражающему сознание автора. </a:t>
            </a:r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605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5" y="657013"/>
            <a:ext cx="11416938" cy="5640756"/>
          </a:xfrm>
        </p:spPr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 определении концепта в литературоведении мы придерживаемся мнения Т.И. Васильевой, высказанного в работе  «Литературоведческий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подход к изучению художественного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концепта» .</a:t>
            </a:r>
          </a:p>
          <a:p>
            <a:pPr algn="just">
              <a:lnSpc>
                <a:spcPct val="150000"/>
              </a:lnSpc>
            </a:pPr>
            <a:r>
              <a:rPr lang="ru-RU" sz="22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Художественный концепт 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«ментальное 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</a:rPr>
              <a:t>образование сознания писателя, значение которого реализуется в семантико-ассоциативном контексте литературного произведения. Художественный концепт находит выражение в художественном образе, символе, является единицей картины мира писателя, пронизывает всю структуру произведения, выходит за его пределы, связывая определённый художественный текст с другими произведениями писателя, художественной литературы, с культурными константами нации</a:t>
            </a:r>
            <a:r>
              <a:rPr lang="ru-RU" sz="2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». </a:t>
            </a:r>
          </a:p>
          <a:p>
            <a:pPr lvl="1" algn="just">
              <a:lnSpc>
                <a:spcPct val="150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При исследовании художественного концепта мы использовали приемы филологического анализа литературного произведения: в частности,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</a:rPr>
              <a:t>вслед за З. Д. Поповой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опирались на принципы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оттекстового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отсистемного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подхода к концептуальному анализу прозы И. С. Тургенева.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41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03342" y="286604"/>
            <a:ext cx="10058400" cy="1065678"/>
          </a:xfrm>
        </p:spPr>
        <p:txBody>
          <a:bodyPr/>
          <a:lstStyle/>
          <a:p>
            <a:pPr algn="ctr"/>
            <a:r>
              <a:rPr lang="ru-RU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ОТСИСТЕМНЫЙ ПОДХОД</a:t>
            </a:r>
            <a:endParaRPr lang="ru-RU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062" y="1737360"/>
            <a:ext cx="11797047" cy="5030487"/>
          </a:xfrm>
        </p:spPr>
        <p:txBody>
          <a:bodyPr>
            <a:normAutofit fontScale="32500" lnSpcReduction="20000"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5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Отсистемный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подход», основанный 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обобщении основных методик анализа концепта, заключается в лексикографическом описании ключевых слов - </a:t>
            </a:r>
            <a:r>
              <a:rPr lang="ru-RU" sz="5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экспликаторов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концепта, а также в рассмотрении отношений между </a:t>
            </a:r>
            <a:r>
              <a:rPr lang="ru-RU" sz="5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экспликаторами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пределах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контекста</a:t>
            </a:r>
            <a:r>
              <a:rPr lang="ru-RU" sz="5500" b="1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Рассмотрим наиболее распространенные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приёмы 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методы анализа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концепта в</a:t>
            </a:r>
            <a:r>
              <a:rPr lang="ru-RU" sz="5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данного подхода:</a:t>
            </a:r>
            <a:endParaRPr lang="ru-RU" sz="5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значений ключевого слова на основе словарных толкований;</a:t>
            </a:r>
            <a:endParaRPr lang="ru-RU" sz="5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изучение многозначности слов в процессе её развития;</a:t>
            </a:r>
            <a:endParaRPr lang="ru-RU" sz="5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и изучение различных полей, именем которых выступает основное лексическое средство репрезентации концепта;</a:t>
            </a:r>
            <a:endParaRPr lang="ru-RU" sz="5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анализ фразеологических и </a:t>
            </a:r>
            <a:r>
              <a:rPr lang="ru-RU" sz="55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паремиологических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единиц, в которые входит изучаемое ключевое слово, что позволяет охарактеризовать наивные представления о явлении, представить видение мира, национальную 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культуру;</a:t>
            </a:r>
            <a:r>
              <a:rPr lang="ru-RU" sz="55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5500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психолингвистические </a:t>
            </a:r>
            <a:r>
              <a:rPr lang="ru-RU" sz="55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эксперименты</a:t>
            </a:r>
            <a:r>
              <a:rPr lang="ru-RU" sz="55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</a:t>
            </a:r>
            <a:r>
              <a:rPr lang="ru-RU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55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З.Д. </a:t>
            </a:r>
            <a:r>
              <a:rPr lang="ru-RU" sz="55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Попова, И.А. </a:t>
            </a:r>
            <a:r>
              <a:rPr lang="ru-RU" sz="55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Стернин</a:t>
            </a:r>
            <a:r>
              <a:rPr lang="ru-RU" sz="55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«Понятие </a:t>
            </a:r>
            <a:r>
              <a:rPr lang="en-US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r>
              <a:rPr lang="ru-RU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концепт</a:t>
            </a:r>
            <a:r>
              <a:rPr lang="en-US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r>
              <a:rPr lang="ru-RU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55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лингвистических </a:t>
            </a:r>
            <a:r>
              <a:rPr lang="ru-RU" sz="55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исследованиях»)</a:t>
            </a:r>
            <a:endParaRPr lang="ru-RU" sz="55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spcAft>
                <a:spcPts val="0"/>
              </a:spcAft>
              <a:buFont typeface="+mj-lt"/>
              <a:buAutoNum type="arabicParenR"/>
            </a:pPr>
            <a:endParaRPr lang="ru-RU" sz="55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69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984" y="243668"/>
            <a:ext cx="11795760" cy="7976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Лексико-семантическое поле концепта «ДОМ» </a:t>
            </a:r>
            <a:br>
              <a:rPr lang="ru-RU" sz="40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4000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прозе       И.С. Тургенева</a:t>
            </a:r>
            <a:endParaRPr lang="ru-RU" sz="4000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235077" y="2926080"/>
            <a:ext cx="1632857" cy="1528354"/>
          </a:xfrm>
          <a:prstGeom prst="ellips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344092" y="1672034"/>
            <a:ext cx="5573485" cy="4297680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80233" y="874420"/>
            <a:ext cx="8730887" cy="5773782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091927" y="3069845"/>
            <a:ext cx="201821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/>
              <a:t>Ядро концепта </a:t>
            </a:r>
            <a:r>
              <a:rPr lang="ru-RU" sz="1600" dirty="0" smtClean="0"/>
              <a:t>- </a:t>
            </a:r>
            <a:r>
              <a:rPr lang="ru-RU" b="1" dirty="0"/>
              <a:t>«</a:t>
            </a:r>
            <a:r>
              <a:rPr lang="ru-RU" b="1" dirty="0" smtClean="0"/>
              <a:t>дом-семья»: </a:t>
            </a:r>
            <a:r>
              <a:rPr lang="ru-RU" sz="1600" dirty="0"/>
              <a:t>тепло и уют семейного очага, понимание и </a:t>
            </a:r>
            <a:r>
              <a:rPr lang="ru-RU" sz="1600" dirty="0" smtClean="0"/>
              <a:t>поддержка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4963577" y="1853810"/>
            <a:ext cx="2272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Ближняя периферия</a:t>
            </a:r>
            <a:endParaRPr lang="ru-RU" b="1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4989090" y="1152388"/>
            <a:ext cx="2442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u="sng" dirty="0" smtClean="0"/>
              <a:t>Дальняя периферия</a:t>
            </a:r>
            <a:endParaRPr lang="ru-RU" b="1" i="1" u="sng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78308" y="2228741"/>
            <a:ext cx="2526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«дом-гнездо»: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расширение ассоциативного поля со словом «гнездо» как «жилье» - появление таких вариантов, как «родовая усадьба», «род», «вечность».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686554" y="2246403"/>
            <a:ext cx="206066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«дом-путь»: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писатель акцентирует внимание на идее поиска (пути) и самореализации собственного «я»;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39196" y="3822527"/>
            <a:ext cx="217550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«дом-судьба»: </a:t>
            </a:r>
          </a:p>
          <a:p>
            <a:pPr indent="450215" algn="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судьбах новых домов таятся и судьбы старых домов, судьба детства и юности главных героев, судьбы целых семей.</a:t>
            </a:r>
            <a:endParaRPr lang="ru-RU" sz="1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18299" y="3798806"/>
            <a:ext cx="25167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«дом-память»: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 хранит память о людях, создавших его, живших в нем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потеря этой памяти может повлечь утрату связи между поколениями, так, как были, например, утрачены многие традиции и обычаи.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0026" y="1238679"/>
            <a:ext cx="237771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«дом-бездомность»: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фактически герой имеет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место проживания,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однако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родной дом отторгает его, воспринимает как «чужое»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9314120" y="1238679"/>
            <a:ext cx="21395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«дом-монастырь»: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 души, дом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праведничества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высший человеческий дом;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157605" y="3020655"/>
            <a:ext cx="268713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r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«дом-живой организм» - 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герой, сравнение с человеком: «весь дом вдруг глянул на него своим темным фасом» («Дворянское гнездо»), «весь дом переполошился» </a:t>
            </a:r>
          </a:p>
          <a:p>
            <a:pPr indent="450215" algn="r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(«Отцы и дети»);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95357" y="3099767"/>
            <a:ext cx="245258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«дом-природа»: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«общение» с природой не только успокаивает, утешает, но и направляет героев; сад, как неотъемлемая часть усадьбы, связан с семантикой Эдема;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652" y="234351"/>
            <a:ext cx="10058400" cy="1450757"/>
          </a:xfrm>
        </p:spPr>
        <p:txBody>
          <a:bodyPr/>
          <a:lstStyle/>
          <a:p>
            <a:pPr algn="ctr"/>
            <a:r>
              <a:rPr lang="ru-RU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ОТТЕКСТОВЫЙ ПОДХОД </a:t>
            </a:r>
            <a:endParaRPr lang="ru-RU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2109" y="1845733"/>
            <a:ext cx="11397342" cy="4310367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18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Оттекстовый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подход» заключается в анализе концепта в художественном тексте.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рамках названного подхода 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процессе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концептуального анализа исследователями решается несколько задач: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выявление круга лексической сочетаемости ключевого слова (имени заданного концепта) путем сплошной выборки; «подобный анализ класса слов, с которым сочетается слово, позволяет установить важнейшие черты соответствующего концепта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(З.Д.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Попова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И.А. </a:t>
            </a:r>
            <a:r>
              <a:rPr lang="ru-RU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Стернин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ʺПонятие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«концепт» в лингвистических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исследованияхʺ)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выявление индивидуально-авторских концептов и их описание, что помогает глубже понять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художественную картину мира того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иного писателя;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построение текстовых полей, в которых воплощается концепт;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00000"/>
              </a:lnSpc>
              <a:spcAft>
                <a:spcPts val="0"/>
              </a:spcAft>
            </a:pP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анализ семантического развития слов-репрезентантов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концепта.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2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40" y="723817"/>
            <a:ext cx="9953897" cy="680048"/>
          </a:xfrm>
        </p:spPr>
        <p:txBody>
          <a:bodyPr>
            <a:noAutofit/>
          </a:bodyPr>
          <a:lstStyle/>
          <a:p>
            <a:pPr algn="r"/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«Брак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</a:rPr>
              <a:t>, основанный на взаимной склонности и на рассудке, есть одно из величайших благ человеческой </a:t>
            </a:r>
            <a:r>
              <a:rPr lang="ru-RU" sz="20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жизни» 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(И.С. Тургенев) 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81297" y="139042"/>
            <a:ext cx="111948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ЛЕКСИЧЕСКАЯ СОЧЕТАЕМОСТЬ МИКРОКОНЦЕПТА «СЕМЬЯ»</a:t>
            </a:r>
            <a:endParaRPr lang="ru-RU" sz="32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6828" y="1773196"/>
            <a:ext cx="3415939" cy="17030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«СЧАСТЛИВАЯ СЕМЬЯ»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Именно на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гармонии чувств и разума построены «счастливые семьи» Николая Петровича и Аркадия Кирсановых, родителей Базаровых («Отцы и дети»), Лежневых и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Волынцевых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(«Рудин»).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6828" y="3630115"/>
            <a:ext cx="3426824" cy="244169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«НЕСЧАСТЛИВАЯ СЕМЬЯ»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 вертикали: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взаимоотношения супругов; 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взаимоо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тношения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родителей с детьми. 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ричинами существования таких семей является </a:t>
            </a:r>
            <a:r>
              <a:rPr lang="ru-RU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брак по расчету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даже несмотря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счастливую семейную жизнь супругов, опечалить ее могут напряженные </a:t>
            </a:r>
            <a:r>
              <a:rPr lang="ru-RU" sz="1400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отношения с ребенком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32710" y="1773477"/>
            <a:ext cx="824593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«РАЗРУШЕННАЯ СЕМЬЯ»</a:t>
            </a:r>
          </a:p>
          <a:p>
            <a:pPr indent="449580" algn="just">
              <a:spcAft>
                <a:spcPts val="80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Реализована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двух вариантах: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семья, которая разрушена и фактически, и ментально, как семья Лаврецких из романа «Дворянское гнездо»;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морально разложенная семья, фактически остающаяся целой (семья Полозовых из повести «Вешние воды»). 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32710" y="3530203"/>
            <a:ext cx="8245930" cy="26571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«НЕРЕАЛИЗОВАННАЯ СЕМЬЯ»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ядро концепта «Семья». 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Причины: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противоречие любви стремления к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комфорту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(Евгений Базаров и Анна Одинцова, роман «Отцы и дети»);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еравноценность глубины чувств двух героев семьи: Дмитрий Рудин и Наталья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Ласунская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(роман «Рудин»), Н.Н. и Ася Гагина (повесть «Ася»), Дмитрий Санин и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Джемма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Розелли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(повесть «Вешние воды»);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внешние обстоятельства, мнения родственников, уклад русской жизни (Федор Иванович Лаврецкий и Лиза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Калитина в романе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«Дворянско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е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гнездо») 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когда все благоволит браку,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но искреннего чувства любви герои не испытывают (Владимир Паншин и Лиза Калитина в романе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«Дворянское гнездо»).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8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6000" dirty="0" smtClean="0">
              <a:solidFill>
                <a:srgbClr val="00B0F0"/>
              </a:solidFill>
            </a:endParaRPr>
          </a:p>
          <a:p>
            <a:pPr algn="ctr"/>
            <a:r>
              <a:rPr lang="ru-RU" sz="5400" dirty="0" smtClean="0">
                <a:solidFill>
                  <a:srgbClr val="00B0F0"/>
                </a:solidFill>
              </a:rPr>
              <a:t>СПАСИБО </a:t>
            </a:r>
            <a:r>
              <a:rPr lang="ru-RU" sz="5400" dirty="0">
                <a:solidFill>
                  <a:srgbClr val="00B0F0"/>
                </a:solidFill>
              </a:rPr>
              <a:t>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73969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363</TotalTime>
  <Words>1029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Ретро</vt:lpstr>
      <vt:lpstr> Отсистемный и оттекстовый подходы  к концептуальному анализу художественного текста  (на материале прозаических произведений И. С. Тургенева)</vt:lpstr>
      <vt:lpstr>Презентация PowerPoint</vt:lpstr>
      <vt:lpstr>Термин «концепт» как междисциплинарное понятие</vt:lpstr>
      <vt:lpstr>Презентация PowerPoint</vt:lpstr>
      <vt:lpstr>ОТСИСТЕМНЫЙ ПОДХОД</vt:lpstr>
      <vt:lpstr>Лексико-семантическое поле концепта «ДОМ»  в прозе       И.С. Тургенева</vt:lpstr>
      <vt:lpstr>ОТТЕКСТОВЫЙ ПОДХОД </vt:lpstr>
      <vt:lpstr>«Брак, основанный на взаимной склонности и на рассудке, есть одно из величайших благ человеческой жизни»   (И.С. Тургенев) 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 на тему: «Отсистемный и оттекстовый подходы к концептуальному анализу художественного текста (на материале прозаических произведений И. С. Тургенева)»</dc:title>
  <dc:creator>RePack by Diakov</dc:creator>
  <cp:lastModifiedBy>Светлана</cp:lastModifiedBy>
  <cp:revision>25</cp:revision>
  <dcterms:created xsi:type="dcterms:W3CDTF">2020-04-25T09:46:22Z</dcterms:created>
  <dcterms:modified xsi:type="dcterms:W3CDTF">2020-07-22T07:30:20Z</dcterms:modified>
</cp:coreProperties>
</file>