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60" r:id="rId6"/>
    <p:sldId id="263" r:id="rId7"/>
    <p:sldId id="264" r:id="rId8"/>
    <p:sldId id="259" r:id="rId9"/>
    <p:sldId id="265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2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43" t="31739"/>
          <a:stretch/>
        </p:blipFill>
        <p:spPr>
          <a:xfrm>
            <a:off x="-1" y="0"/>
            <a:ext cx="2348753" cy="211118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3515" y="1399198"/>
            <a:ext cx="6497960" cy="35397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b="1" i="1" dirty="0" smtClean="0">
                <a:solidFill>
                  <a:srgbClr val="7030A0"/>
                </a:solidFill>
              </a:rPr>
              <a:t>Анастасия Сергеевна Грищенко</a:t>
            </a:r>
            <a:br>
              <a:rPr lang="ru-RU" sz="3200" b="1" i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Ирреальные </a:t>
            </a:r>
            <a:r>
              <a:rPr lang="ru-RU" sz="3200" b="1" dirty="0" smtClean="0">
                <a:solidFill>
                  <a:srgbClr val="7030A0"/>
                </a:solidFill>
              </a:rPr>
              <a:t>пространства </a:t>
            </a:r>
            <a:r>
              <a:rPr lang="ru-RU" sz="3200" b="1" dirty="0" smtClean="0">
                <a:solidFill>
                  <a:srgbClr val="7030A0"/>
                </a:solidFill>
              </a:rPr>
              <a:t/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в </a:t>
            </a:r>
            <a:r>
              <a:rPr lang="ru-RU" sz="3200" b="1" dirty="0" smtClean="0">
                <a:solidFill>
                  <a:srgbClr val="7030A0"/>
                </a:solidFill>
              </a:rPr>
              <a:t>романе И. А. </a:t>
            </a:r>
            <a:r>
              <a:rPr lang="ru-RU" sz="3200" b="1" dirty="0" smtClean="0">
                <a:solidFill>
                  <a:srgbClr val="7030A0"/>
                </a:solidFill>
              </a:rPr>
              <a:t>Гончарова «Обыкновенная </a:t>
            </a:r>
            <a:r>
              <a:rPr lang="ru-RU" sz="3200" b="1" dirty="0" smtClean="0">
                <a:solidFill>
                  <a:srgbClr val="7030A0"/>
                </a:solidFill>
              </a:rPr>
              <a:t>история</a:t>
            </a:r>
            <a:r>
              <a:rPr lang="ru-RU" sz="3200" b="1" dirty="0" smtClean="0">
                <a:solidFill>
                  <a:srgbClr val="7030A0"/>
                </a:solidFill>
              </a:rPr>
              <a:t>»</a:t>
            </a:r>
            <a:r>
              <a:rPr lang="en-US" sz="3200" b="1" dirty="0" smtClean="0">
                <a:solidFill>
                  <a:srgbClr val="7030A0"/>
                </a:solidFill>
              </a:rPr>
              <a:t/>
            </a:r>
            <a:br>
              <a:rPr lang="en-US" sz="3200" b="1" dirty="0" smtClean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51724" y="4111045"/>
            <a:ext cx="3491880" cy="165576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Научный </a:t>
            </a:r>
            <a:r>
              <a:rPr lang="ru-RU" sz="2400" dirty="0" smtClean="0"/>
              <a:t>руководитель:</a:t>
            </a:r>
          </a:p>
          <a:p>
            <a:pPr algn="l"/>
            <a:r>
              <a:rPr lang="ru-RU" sz="2400" dirty="0" smtClean="0"/>
              <a:t>д. ф. н., профессор Ирина  Викторовна  Александрова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0583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0231" y="2636912"/>
            <a:ext cx="76546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Спасибо за внимание!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73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7886700" cy="435133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ru-RU" sz="2400" b="1" dirty="0">
              <a:solidFill>
                <a:srgbClr val="7030A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400" b="1" dirty="0">
              <a:solidFill>
                <a:srgbClr val="7030A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ru-RU" sz="2400" b="1" dirty="0">
              <a:solidFill>
                <a:srgbClr val="7030A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Художественное </a:t>
            </a: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</a:rPr>
              <a:t>пространство </a:t>
            </a:r>
            <a:r>
              <a:rPr lang="ru-RU" sz="3200" dirty="0">
                <a:latin typeface="Arial" panose="020B0604020202020204" pitchFamily="34" charset="0"/>
              </a:rPr>
              <a:t>– </a:t>
            </a:r>
            <a:r>
              <a:rPr lang="ru-RU" sz="3200" dirty="0" smtClean="0">
                <a:latin typeface="Arial" panose="020B0604020202020204" pitchFamily="34" charset="0"/>
              </a:rPr>
              <a:t>«</a:t>
            </a:r>
            <a:r>
              <a:rPr lang="ru-RU" sz="3200" dirty="0">
                <a:latin typeface="Arial" panose="020B0604020202020204" pitchFamily="34" charset="0"/>
              </a:rPr>
              <a:t>отраженное и преобразованное пространство действительности, в пределах которого размещаются персонажи, совершается действие, развиваются изображаемые писателем события</a:t>
            </a:r>
            <a:r>
              <a:rPr lang="ru-RU" sz="3200" dirty="0" smtClean="0">
                <a:latin typeface="Arial" panose="020B0604020202020204" pitchFamily="34" charset="0"/>
              </a:rPr>
              <a:t>» </a:t>
            </a:r>
            <a:endParaRPr lang="en-US" sz="3200" dirty="0" smtClean="0">
              <a:latin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 smtClean="0">
                <a:latin typeface="Arial" panose="020B0604020202020204" pitchFamily="34" charset="0"/>
              </a:rPr>
              <a:t>[</a:t>
            </a:r>
            <a:r>
              <a:rPr lang="ru-RU" sz="3200" dirty="0" smtClean="0">
                <a:latin typeface="Arial" panose="020B0604020202020204" pitchFamily="34" charset="0"/>
              </a:rPr>
              <a:t>А.Б. </a:t>
            </a:r>
            <a:r>
              <a:rPr lang="ru-RU" sz="3200" dirty="0" err="1" smtClean="0">
                <a:latin typeface="Arial" panose="020B0604020202020204" pitchFamily="34" charset="0"/>
              </a:rPr>
              <a:t>Темирболат</a:t>
            </a:r>
            <a:r>
              <a:rPr lang="en-US" sz="3200" dirty="0" smtClean="0">
                <a:latin typeface="Arial" panose="020B0604020202020204" pitchFamily="34" charset="0"/>
              </a:rPr>
              <a:t>]</a:t>
            </a:r>
            <a:r>
              <a:rPr lang="ru-RU" sz="3200" dirty="0" smtClean="0">
                <a:latin typeface="Arial" panose="020B0604020202020204" pitchFamily="34" charset="0"/>
              </a:rPr>
              <a:t>. </a:t>
            </a:r>
            <a:endParaRPr lang="ru-RU" sz="3200" dirty="0">
              <a:latin typeface="Arial" panose="020B0604020202020204" pitchFamily="34" charset="0"/>
            </a:endParaRPr>
          </a:p>
        </p:txBody>
      </p:sp>
      <p:pic>
        <p:nvPicPr>
          <p:cNvPr id="4" name="Рисунок 3" descr="C:\Users\Виктор\Desktop\фото стенд 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08528"/>
            <a:ext cx="1068705" cy="1605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737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4545" y="1340767"/>
            <a:ext cx="63674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Ирреальные пространства романа</a:t>
            </a:r>
          </a:p>
          <a:p>
            <a:pPr algn="ctr"/>
            <a:r>
              <a:rPr lang="ru-RU" sz="2400" dirty="0" smtClean="0">
                <a:solidFill>
                  <a:srgbClr val="532476"/>
                </a:solidFill>
              </a:rPr>
              <a:t>(по классификации Е. </a:t>
            </a:r>
            <a:r>
              <a:rPr lang="ru-RU" sz="2400" dirty="0" err="1" smtClean="0">
                <a:solidFill>
                  <a:srgbClr val="532476"/>
                </a:solidFill>
              </a:rPr>
              <a:t>Фарино</a:t>
            </a:r>
            <a:r>
              <a:rPr lang="ru-RU" sz="2400" dirty="0" smtClean="0">
                <a:solidFill>
                  <a:srgbClr val="532476"/>
                </a:solidFill>
              </a:rPr>
              <a:t>)</a:t>
            </a:r>
            <a:endParaRPr lang="ru-RU" sz="2400" dirty="0">
              <a:solidFill>
                <a:srgbClr val="532476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907704" y="2348880"/>
            <a:ext cx="72008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9512" y="2915651"/>
            <a:ext cx="3990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Онейрические пространства</a:t>
            </a:r>
            <a:endParaRPr lang="ru-RU" sz="24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718269" y="2348880"/>
            <a:ext cx="0" cy="1800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03161" y="4300408"/>
            <a:ext cx="3909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Пространства-изображения</a:t>
            </a:r>
            <a:endParaRPr lang="ru-RU" sz="24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084168" y="2348880"/>
            <a:ext cx="792088" cy="5667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4047" y="2915651"/>
            <a:ext cx="4110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Пространства-представления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9566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Онейрические пространства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971600" y="1916832"/>
            <a:ext cx="3868340" cy="823912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Пророческий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сон матери Александра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</a:rPr>
              <a:t>Адуева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755576" y="2564904"/>
            <a:ext cx="3528392" cy="36845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 smtClean="0"/>
              <a:t>воссоздается </a:t>
            </a:r>
            <a:r>
              <a:rPr lang="ru-RU" sz="2200" dirty="0"/>
              <a:t>образ реального существующего пространства </a:t>
            </a:r>
            <a:r>
              <a:rPr lang="ru-RU" sz="2200" dirty="0" smtClean="0"/>
              <a:t>усадьбы;</a:t>
            </a:r>
          </a:p>
          <a:p>
            <a:pPr algn="just"/>
            <a:r>
              <a:rPr lang="ru-RU" sz="2200" dirty="0"/>
              <a:t>физические характеристики предметов не </a:t>
            </a:r>
            <a:r>
              <a:rPr lang="ru-RU" sz="2200" dirty="0" smtClean="0"/>
              <a:t>нарушены;</a:t>
            </a:r>
          </a:p>
          <a:p>
            <a:pPr algn="just"/>
            <a:r>
              <a:rPr lang="ru-RU" sz="2200" dirty="0"/>
              <a:t>ф</a:t>
            </a:r>
            <a:r>
              <a:rPr lang="ru-RU" sz="2200" dirty="0" smtClean="0"/>
              <a:t>антастические действия героев (возвращение из озера);</a:t>
            </a:r>
          </a:p>
          <a:p>
            <a:pPr algn="just"/>
            <a:r>
              <a:rPr lang="ru-RU" sz="2200" dirty="0"/>
              <a:t>н</a:t>
            </a:r>
            <a:r>
              <a:rPr lang="ru-RU" sz="2200" dirty="0" smtClean="0"/>
              <a:t>аличие мифологических существ (водяной)</a:t>
            </a:r>
          </a:p>
          <a:p>
            <a:pPr algn="just"/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916832"/>
            <a:ext cx="3887391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Мечты А.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</a:rPr>
              <a:t>Адуева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 и </a:t>
            </a: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Юлии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</a:rPr>
              <a:t>Тафаевой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903290" cy="3684588"/>
          </a:xfrm>
        </p:spPr>
        <p:txBody>
          <a:bodyPr/>
          <a:lstStyle/>
          <a:p>
            <a:pPr algn="just"/>
            <a:r>
              <a:rPr lang="ru-RU" dirty="0"/>
              <a:t>конкретные пространственные очертания при описании будущего переустройства </a:t>
            </a:r>
            <a:r>
              <a:rPr lang="ru-RU" dirty="0" smtClean="0"/>
              <a:t>дома (мебель </a:t>
            </a:r>
            <a:r>
              <a:rPr lang="ru-RU" dirty="0"/>
              <a:t>будет «орехового дерева с синей бархатной </a:t>
            </a:r>
            <a:r>
              <a:rPr lang="ru-RU" dirty="0" smtClean="0"/>
              <a:t>покрышкой»).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7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65126"/>
            <a:ext cx="6751662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Пространства-представления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916831"/>
            <a:ext cx="7886700" cy="426013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 smtClean="0"/>
              <a:t>Образное </a:t>
            </a:r>
            <a:r>
              <a:rPr lang="ru-RU" sz="2800" dirty="0"/>
              <a:t>представление человеческой жизни связано с железной </a:t>
            </a:r>
            <a:r>
              <a:rPr lang="ru-RU" sz="2800" dirty="0" smtClean="0"/>
              <a:t>дорогой</a:t>
            </a:r>
            <a:r>
              <a:rPr lang="ru-RU" sz="2800" dirty="0"/>
              <a:t>:</a:t>
            </a:r>
            <a:endParaRPr lang="ru-RU" sz="2800" dirty="0" smtClean="0"/>
          </a:p>
          <a:p>
            <a:pPr marL="0" indent="0" algn="just">
              <a:buNone/>
            </a:pPr>
            <a:endParaRPr lang="ru-RU" sz="2800" dirty="0" smtClean="0"/>
          </a:p>
          <a:p>
            <a:pPr algn="just"/>
            <a:r>
              <a:rPr lang="ru-RU" sz="3200" i="1" dirty="0" smtClean="0"/>
              <a:t>«</a:t>
            </a:r>
            <a:r>
              <a:rPr lang="ru-RU" sz="3200" i="1" dirty="0">
                <a:solidFill>
                  <a:srgbClr val="7030A0"/>
                </a:solidFill>
              </a:rPr>
              <a:t>катится по рейсам</a:t>
            </a:r>
            <a:r>
              <a:rPr lang="ru-RU" sz="3200" i="1" dirty="0"/>
              <a:t>: ровно, гладко, покойно</a:t>
            </a:r>
            <a:r>
              <a:rPr lang="ru-RU" sz="3200" i="1" dirty="0" smtClean="0"/>
              <a:t>» </a:t>
            </a:r>
            <a:r>
              <a:rPr lang="ru-RU" sz="3200" dirty="0" smtClean="0"/>
              <a:t>(о Петре </a:t>
            </a:r>
            <a:r>
              <a:rPr lang="ru-RU" sz="3200" dirty="0" err="1" smtClean="0"/>
              <a:t>Иваныче</a:t>
            </a:r>
            <a:r>
              <a:rPr lang="ru-RU" sz="3200" dirty="0" smtClean="0"/>
              <a:t>);</a:t>
            </a:r>
          </a:p>
          <a:p>
            <a:pPr algn="just"/>
            <a:endParaRPr lang="ru-RU" sz="3200" dirty="0" smtClean="0"/>
          </a:p>
          <a:p>
            <a:pPr algn="just"/>
            <a:r>
              <a:rPr lang="ru-RU" sz="3200" i="1" dirty="0" smtClean="0"/>
              <a:t>«</a:t>
            </a:r>
            <a:r>
              <a:rPr lang="ru-RU" sz="3200" i="1" dirty="0">
                <a:solidFill>
                  <a:srgbClr val="7030A0"/>
                </a:solidFill>
              </a:rPr>
              <a:t>выскочил из колеи</a:t>
            </a:r>
            <a:r>
              <a:rPr lang="ru-RU" sz="3200" i="1" dirty="0"/>
              <a:t>, бухнул в ров и не может встать на ноги</a:t>
            </a:r>
            <a:r>
              <a:rPr lang="ru-RU" sz="3200" i="1" dirty="0" smtClean="0"/>
              <a:t>» </a:t>
            </a:r>
            <a:r>
              <a:rPr lang="ru-RU" sz="3200" dirty="0" smtClean="0"/>
              <a:t>(об Александре </a:t>
            </a:r>
            <a:r>
              <a:rPr lang="ru-RU" sz="3200" dirty="0" err="1" smtClean="0"/>
              <a:t>Адуеве</a:t>
            </a:r>
            <a:r>
              <a:rPr lang="ru-RU" sz="3200" dirty="0" smtClean="0"/>
              <a:t>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160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835696" y="365126"/>
            <a:ext cx="6679654" cy="1325563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Пространства-изображения</a:t>
            </a:r>
            <a:br>
              <a:rPr lang="ru-RU" sz="4400" b="1" dirty="0" smtClean="0">
                <a:solidFill>
                  <a:srgbClr val="7030A0"/>
                </a:solidFill>
              </a:rPr>
            </a:br>
            <a:endParaRPr lang="ru-RU" sz="4400" b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971600" y="1196752"/>
            <a:ext cx="7886700" cy="5400600"/>
          </a:xfrm>
        </p:spPr>
        <p:txBody>
          <a:bodyPr>
            <a:normAutofit lnSpcReduction="10000"/>
          </a:bodyPr>
          <a:lstStyle/>
          <a:p>
            <a:pPr marL="0" indent="447675" algn="ctr">
              <a:buNone/>
            </a:pPr>
            <a:r>
              <a:rPr lang="ru-RU" sz="2400" b="1" dirty="0" smtClean="0">
                <a:solidFill>
                  <a:srgbClr val="532476"/>
                </a:solidFill>
              </a:rPr>
              <a:t>Представлены в повестях, написанных </a:t>
            </a:r>
          </a:p>
          <a:p>
            <a:pPr marL="0" indent="447675" algn="ctr">
              <a:buNone/>
            </a:pPr>
            <a:r>
              <a:rPr lang="ru-RU" sz="2400" b="1" dirty="0" smtClean="0">
                <a:solidFill>
                  <a:srgbClr val="532476"/>
                </a:solidFill>
              </a:rPr>
              <a:t>Александром </a:t>
            </a:r>
            <a:r>
              <a:rPr lang="ru-RU" sz="2400" b="1" dirty="0" err="1" smtClean="0">
                <a:solidFill>
                  <a:srgbClr val="532476"/>
                </a:solidFill>
              </a:rPr>
              <a:t>Адуевым</a:t>
            </a:r>
            <a:r>
              <a:rPr lang="ru-RU" sz="2400" b="1" dirty="0" smtClean="0">
                <a:solidFill>
                  <a:srgbClr val="532476"/>
                </a:solidFill>
              </a:rPr>
              <a:t>. </a:t>
            </a:r>
          </a:p>
          <a:p>
            <a:pPr marL="0" indent="447675" algn="ctr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7030A0"/>
                </a:solidFill>
              </a:rPr>
              <a:t>1-я повесть</a:t>
            </a:r>
            <a:r>
              <a:rPr lang="ru-RU" sz="2400" dirty="0" smtClean="0"/>
              <a:t>, действие которой происходит в Америке, </a:t>
            </a:r>
            <a:r>
              <a:rPr lang="ru-RU" sz="2400" b="1" dirty="0" smtClean="0">
                <a:solidFill>
                  <a:srgbClr val="7030A0"/>
                </a:solidFill>
              </a:rPr>
              <a:t>написана в духе романтизма</a:t>
            </a:r>
            <a:r>
              <a:rPr lang="ru-RU" sz="2400" dirty="0" smtClean="0"/>
              <a:t>. На это указывают следующие ее черты:</a:t>
            </a:r>
          </a:p>
          <a:p>
            <a:pPr algn="just"/>
            <a:r>
              <a:rPr lang="ru-RU" sz="2400" dirty="0"/>
              <a:t>экзотичность </a:t>
            </a:r>
            <a:r>
              <a:rPr lang="ru-RU" sz="2400" dirty="0" smtClean="0"/>
              <a:t>местности;</a:t>
            </a:r>
          </a:p>
          <a:p>
            <a:pPr algn="just"/>
            <a:r>
              <a:rPr lang="ru-RU" sz="2400" dirty="0" smtClean="0"/>
              <a:t>роковые случайности;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параллелизм судьбы автора и его </a:t>
            </a:r>
            <a:r>
              <a:rPr lang="ru-RU" sz="2400" dirty="0" smtClean="0"/>
              <a:t>героя;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изображение неординарной личности, </a:t>
            </a:r>
            <a:r>
              <a:rPr lang="ru-RU" sz="2400" dirty="0" smtClean="0"/>
              <a:t>противостоящей окружающей среде.</a:t>
            </a:r>
          </a:p>
          <a:p>
            <a:pPr algn="just"/>
            <a:endParaRPr lang="ru-RU" sz="2400" dirty="0" smtClean="0"/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Тип художественного пространства</a:t>
            </a:r>
            <a:r>
              <a:rPr lang="ru-RU" sz="2400" dirty="0" smtClean="0"/>
              <a:t>: вертикальное, конкретное; </a:t>
            </a:r>
            <a:r>
              <a:rPr lang="ru-RU" sz="2400" b="1" dirty="0" smtClean="0">
                <a:solidFill>
                  <a:srgbClr val="7030A0"/>
                </a:solidFill>
              </a:rPr>
              <a:t>тип художественного времени</a:t>
            </a:r>
            <a:r>
              <a:rPr lang="ru-RU" sz="2400" dirty="0" smtClean="0"/>
              <a:t> определить невозможно.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0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65126"/>
            <a:ext cx="6751662" cy="1325563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7030A0"/>
                </a:solidFill>
              </a:rPr>
              <a:t>Пространства-изображения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47675" algn="just">
              <a:lnSpc>
                <a:spcPct val="100000"/>
              </a:lnSpc>
              <a:buNone/>
            </a:pPr>
            <a:r>
              <a:rPr lang="ru-RU" sz="2600" dirty="0" smtClean="0"/>
              <a:t>2) </a:t>
            </a:r>
            <a:r>
              <a:rPr lang="ru-RU" sz="2600" b="1" dirty="0" smtClean="0">
                <a:solidFill>
                  <a:srgbClr val="7030A0"/>
                </a:solidFill>
              </a:rPr>
              <a:t>«Повесть о людях Тамбовской губернии» </a:t>
            </a:r>
            <a:r>
              <a:rPr lang="ru-RU" sz="2600" dirty="0" smtClean="0"/>
              <a:t>наполнена чертами, характерными </a:t>
            </a:r>
            <a:r>
              <a:rPr lang="ru-RU" sz="2600" b="1" dirty="0" smtClean="0">
                <a:solidFill>
                  <a:srgbClr val="7030A0"/>
                </a:solidFill>
              </a:rPr>
              <a:t>для физиологической школы</a:t>
            </a:r>
            <a:r>
              <a:rPr lang="ru-RU" sz="2600" dirty="0" smtClean="0"/>
              <a:t>: изображение </a:t>
            </a:r>
            <a:r>
              <a:rPr lang="ru-RU" sz="2600" dirty="0"/>
              <a:t>типичных персонажей, выходцев из какого-либо социального класса, с присущими для них особенностями профессии, </a:t>
            </a:r>
            <a:r>
              <a:rPr lang="ru-RU" sz="2600" dirty="0" smtClean="0"/>
              <a:t>поведения</a:t>
            </a:r>
            <a:r>
              <a:rPr lang="ru-RU" sz="2600" dirty="0"/>
              <a:t>, привычек, </a:t>
            </a:r>
            <a:r>
              <a:rPr lang="ru-RU" sz="2600" dirty="0" smtClean="0"/>
              <a:t>речи. </a:t>
            </a:r>
          </a:p>
          <a:p>
            <a:pPr marL="0" indent="447675" algn="just">
              <a:lnSpc>
                <a:spcPct val="100000"/>
              </a:lnSpc>
              <a:buNone/>
            </a:pPr>
            <a:endParaRPr lang="ru-RU" sz="2600" dirty="0" smtClean="0"/>
          </a:p>
          <a:p>
            <a:pPr marL="0" indent="447675" algn="just">
              <a:lnSpc>
                <a:spcPct val="100000"/>
              </a:lnSpc>
              <a:buNone/>
            </a:pPr>
            <a:r>
              <a:rPr lang="ru-RU" sz="2600" dirty="0" smtClean="0"/>
              <a:t>Все </a:t>
            </a:r>
            <a:r>
              <a:rPr lang="ru-RU" sz="2600" dirty="0"/>
              <a:t>герои повести проявляют себя исключительно с отрицательной стороны, автор утрирует их нравственные пороки.</a:t>
            </a:r>
          </a:p>
        </p:txBody>
      </p:sp>
    </p:spTree>
    <p:extLst>
      <p:ext uri="{BB962C8B-B14F-4D97-AF65-F5344CB8AC3E}">
        <p14:creationId xmlns:p14="http://schemas.microsoft.com/office/powerpoint/2010/main" val="10268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835696" y="365126"/>
            <a:ext cx="6679654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Пространства-изображения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55576" y="1825624"/>
            <a:ext cx="7759774" cy="46277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Введены </a:t>
            </a:r>
            <a:r>
              <a:rPr lang="ru-RU" sz="2400" dirty="0">
                <a:solidFill>
                  <a:srgbClr val="002060"/>
                </a:solidFill>
              </a:rPr>
              <a:t>в повествование с целью дополнительной характеристики изменений, произошедших с главным героем</a:t>
            </a:r>
            <a:r>
              <a:rPr lang="ru-RU" sz="2400" dirty="0" smtClean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800" dirty="0" smtClean="0"/>
              <a:t>романтик</a:t>
            </a:r>
            <a:r>
              <a:rPr lang="ru-RU" sz="2800" dirty="0"/>
              <a:t>, верящий в искреннюю любовь, в свое высокое </a:t>
            </a:r>
            <a:r>
              <a:rPr lang="ru-RU" sz="2800" dirty="0" smtClean="0"/>
              <a:t>предназначение</a:t>
            </a:r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разочарованный </a:t>
            </a:r>
            <a:r>
              <a:rPr lang="ru-RU" sz="2800" dirty="0"/>
              <a:t>в людях человек, который видит только человеческие </a:t>
            </a:r>
            <a:r>
              <a:rPr lang="ru-RU" sz="2800" dirty="0" smtClean="0"/>
              <a:t>пороки</a:t>
            </a:r>
            <a:endParaRPr lang="ru-RU" sz="2800" dirty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355976" y="4293096"/>
            <a:ext cx="504056" cy="756084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78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65126"/>
            <a:ext cx="6679654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532476"/>
                </a:solidFill>
              </a:rPr>
              <a:t>Выводы</a:t>
            </a:r>
            <a:endParaRPr lang="ru-RU" sz="4800" b="1" dirty="0">
              <a:solidFill>
                <a:srgbClr val="53247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1950" algn="just"/>
            <a:r>
              <a:rPr lang="ru-RU" sz="2800" b="1" dirty="0" smtClean="0">
                <a:solidFill>
                  <a:srgbClr val="7030A0"/>
                </a:solidFill>
              </a:rPr>
              <a:t>Ирреальное пространство романа имеет несколько составляющих</a:t>
            </a:r>
            <a:r>
              <a:rPr lang="ru-RU" sz="2800" dirty="0" smtClean="0"/>
              <a:t>: 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онейрические пространства,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 </a:t>
            </a:r>
            <a:r>
              <a:rPr lang="ru-RU" sz="2800" dirty="0"/>
              <a:t>пространства-изображения, </a:t>
            </a:r>
            <a:endParaRPr lang="ru-RU" sz="2800" dirty="0" smtClean="0"/>
          </a:p>
          <a:p>
            <a:pPr algn="just">
              <a:buFontTx/>
              <a:buChar char="-"/>
            </a:pPr>
            <a:r>
              <a:rPr lang="ru-RU" sz="2800" dirty="0" smtClean="0"/>
              <a:t>пространства-представления.</a:t>
            </a:r>
          </a:p>
          <a:p>
            <a:pPr marL="0" indent="361950" algn="just"/>
            <a:r>
              <a:rPr lang="ru-RU" sz="2800" b="1" dirty="0" smtClean="0">
                <a:solidFill>
                  <a:srgbClr val="7030A0"/>
                </a:solidFill>
              </a:rPr>
              <a:t>Введение данных пространств способствует более </a:t>
            </a:r>
            <a:r>
              <a:rPr lang="ru-RU" sz="2800" b="1" dirty="0">
                <a:solidFill>
                  <a:srgbClr val="7030A0"/>
                </a:solidFill>
              </a:rPr>
              <a:t>глубокому пониманию характера главного героя</a:t>
            </a:r>
            <a:r>
              <a:rPr lang="ru-RU" sz="2800" dirty="0"/>
              <a:t>: отражает его душевное состояние, изменения в мироощущении, во взглядах на жизнь. </a:t>
            </a:r>
          </a:p>
        </p:txBody>
      </p:sp>
    </p:spTree>
    <p:extLst>
      <p:ext uri="{BB962C8B-B14F-4D97-AF65-F5344CB8AC3E}">
        <p14:creationId xmlns:p14="http://schemas.microsoft.com/office/powerpoint/2010/main" val="40155196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4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141</TotalTime>
  <Words>371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Тема4</vt:lpstr>
      <vt:lpstr>Анастасия Сергеевна Грищенко Ирреальные пространства  в романе И. А. Гончарова «Обыкновенная история»  </vt:lpstr>
      <vt:lpstr>Презентация PowerPoint</vt:lpstr>
      <vt:lpstr>Презентация PowerPoint</vt:lpstr>
      <vt:lpstr>Онейрические пространства</vt:lpstr>
      <vt:lpstr>Пространства-представления</vt:lpstr>
      <vt:lpstr>Пространства-изображения </vt:lpstr>
      <vt:lpstr>Пространства-изображения</vt:lpstr>
      <vt:lpstr>Пространства-изображения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Ирреальные пространства в романе И. А. Гончарова «Обыкновенная история»</dc:title>
  <dc:creator>Виктор</dc:creator>
  <cp:lastModifiedBy>Светлана</cp:lastModifiedBy>
  <cp:revision>19</cp:revision>
  <dcterms:created xsi:type="dcterms:W3CDTF">2020-04-26T15:16:40Z</dcterms:created>
  <dcterms:modified xsi:type="dcterms:W3CDTF">2020-07-22T09:51:54Z</dcterms:modified>
</cp:coreProperties>
</file>