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1pPr>
    <a:lvl2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2pPr>
    <a:lvl3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3pPr>
    <a:lvl4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4pPr>
    <a:lvl5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5pPr>
    <a:lvl6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6pPr>
    <a:lvl7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7pPr>
    <a:lvl8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8pPr>
    <a:lvl9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43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87837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Подзаголовок презентации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1pPr>
            <a:lvl2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2pPr>
            <a:lvl3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3pPr>
            <a:lvl4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4pPr>
            <a:lvl5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Информация о факте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73201">
              <a:spcBef>
                <a:spcPts val="2500"/>
              </a:spcBef>
              <a:defRPr sz="2835" spc="-85"/>
            </a:lvl1pPr>
          </a:lstStyle>
          <a:p>
            <a:r>
              <a:t>Информация о факте</a:t>
            </a:r>
          </a:p>
        </p:txBody>
      </p:sp>
      <p:sp>
        <p:nvSpPr>
          <p:cNvPr id="12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1pPr>
            <a:lvl2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2pPr>
            <a:lvl3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3pPr>
            <a:lvl4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4pPr>
            <a:lvl5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2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23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Авторство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72516">
              <a:defRPr sz="2744" spc="-82"/>
            </a:lvl1pPr>
          </a:lstStyle>
          <a:p>
            <a:r>
              <a:t>Авторство </a:t>
            </a:r>
          </a:p>
        </p:txBody>
      </p:sp>
      <p:sp>
        <p:nvSpPr>
          <p:cNvPr id="132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33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34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1pPr>
            <a:lvl2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2pPr>
            <a:lvl3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3pPr>
            <a:lvl4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4pPr>
            <a:lvl5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518839134_3132x2088.jpg"/>
          <p:cNvSpPr>
            <a:spLocks noGrp="1"/>
          </p:cNvSpPr>
          <p:nvPr>
            <p:ph type="pic" idx="13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766363123_1851x1194.jpg"/>
          <p:cNvSpPr>
            <a:spLocks noGrp="1"/>
          </p:cNvSpPr>
          <p:nvPr>
            <p:ph type="pic" sz="half" idx="14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4" name="981594838_2460x1641.jpg"/>
          <p:cNvSpPr>
            <a:spLocks noGrp="1"/>
          </p:cNvSpPr>
          <p:nvPr>
            <p:ph type="pic" sz="half" idx="15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463013163_3048x2031.jpg"/>
          <p:cNvSpPr>
            <a:spLocks noGrp="1"/>
          </p:cNvSpPr>
          <p:nvPr>
            <p:ph type="pic" idx="13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014407370_Retouch_4050x2379.jpg"/>
          <p:cNvSpPr>
            <a:spLocks noGrp="1"/>
          </p:cNvSpPr>
          <p:nvPr>
            <p:ph type="pic" idx="13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18839134_3132x2088.jpg"/>
          <p:cNvSpPr>
            <a:spLocks noGrp="1"/>
          </p:cNvSpPr>
          <p:nvPr>
            <p:ph type="pic" idx="13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3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42" name="Подзаголовок слайд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z="3430" spc="-102"/>
            </a:lvl1pPr>
          </a:lstStyle>
          <a:p>
            <a:r>
              <a:t>Подзаголовок слайда</a:t>
            </a:r>
          </a:p>
        </p:txBody>
      </p:sp>
      <p:sp>
        <p:nvSpPr>
          <p:cNvPr id="43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44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45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Заголовок слайда</a:t>
            </a:r>
          </a:p>
        </p:txBody>
      </p:sp>
      <p:sp>
        <p:nvSpPr>
          <p:cNvPr id="4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769830" y="12940645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55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6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57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981594838_2460x1641.jpg"/>
          <p:cNvSpPr>
            <a:spLocks noGrp="1"/>
          </p:cNvSpPr>
          <p:nvPr>
            <p:ph type="pic" idx="13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7" name="Прямоугольник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68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6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Заголовок слайда</a:t>
            </a:r>
          </a:p>
        </p:txBody>
      </p:sp>
      <p:sp>
        <p:nvSpPr>
          <p:cNvPr id="70" name="Подзаголовок слайда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54990">
              <a:defRPr sz="3325" spc="-99"/>
            </a:lvl1pPr>
          </a:lstStyle>
          <a:p>
            <a:r>
              <a:t>Подзаголовок слайда</a:t>
            </a:r>
          </a:p>
        </p:txBody>
      </p:sp>
      <p:sp>
        <p:nvSpPr>
          <p:cNvPr id="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1071588906_5475x3081_03.jpg" descr="1071588906_5475x3081_03.jpg"/>
          <p:cNvPicPr>
            <a:picLocks noChangeAspect="1"/>
          </p:cNvPicPr>
          <p:nvPr/>
        </p:nvPicPr>
        <p:blipFill>
          <a:blip r:embed="rId2">
            <a:extLst/>
          </a:blip>
          <a:srcRect l="1332" t="47600" r="46378"/>
          <a:stretch>
            <a:fillRect/>
          </a:stretch>
        </p:blipFill>
        <p:spPr>
          <a:xfrm rot="21594000">
            <a:off x="-15269" y="-21302"/>
            <a:ext cx="24446071" cy="13785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" y="0"/>
                </a:moveTo>
                <a:lnTo>
                  <a:pt x="0" y="21550"/>
                </a:lnTo>
                <a:lnTo>
                  <a:pt x="16175" y="21600"/>
                </a:lnTo>
                <a:lnTo>
                  <a:pt x="21579" y="21600"/>
                </a:lnTo>
                <a:lnTo>
                  <a:pt x="21600" y="67"/>
                </a:lnTo>
                <a:lnTo>
                  <a:pt x="2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79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Заголовок раздела</a:t>
            </a:r>
          </a:p>
        </p:txBody>
      </p:sp>
      <p:sp>
        <p:nvSpPr>
          <p:cNvPr id="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88" name="Подзаголовок слайд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z="3430" spc="-102"/>
            </a:lvl1pPr>
          </a:lstStyle>
          <a:p>
            <a:r>
              <a:t>Подзаголовок слайда </a:t>
            </a:r>
          </a:p>
        </p:txBody>
      </p:sp>
      <p:sp>
        <p:nvSpPr>
          <p:cNvPr id="89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90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91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Заголовок слайда</a:t>
            </a:r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100" name="Подзаголовок повестки дня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z="3430" spc="-102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101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1pPr>
            <a:lvl2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2pPr>
            <a:lvl3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3pPr>
            <a:lvl4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4pPr>
            <a:lvl5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2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03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04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Заголовок повестки дня</a:t>
            </a:r>
          </a:p>
        </p:txBody>
      </p:sp>
      <p:sp>
        <p:nvSpPr>
          <p:cNvPr id="1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71588906_5475x3081_02.jpg" descr="1071588906_5475x3081_02.jpg"/>
          <p:cNvPicPr>
            <a:picLocks noChangeAspect="1"/>
          </p:cNvPicPr>
          <p:nvPr/>
        </p:nvPicPr>
        <p:blipFill>
          <a:blip r:embed="rId17">
            <a:extLst/>
          </a:blip>
          <a:srcRect t="21" b="21"/>
          <a:stretch>
            <a:fillRect/>
          </a:stretch>
        </p:blipFill>
        <p:spPr>
          <a:xfrm>
            <a:off x="0" y="0"/>
            <a:ext cx="2438400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Заголовок презентации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Подзаголовок презентации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773640" y="12938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3428914">
              <a:defRPr sz="2000"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u.wikipedia.org/wiki/Time%20/o%20Time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MTV_Russia_Music_Awards" TargetMode="External"/><Relationship Id="rId2" Type="http://schemas.openxmlformats.org/officeDocument/2006/relationships/hyperlink" Target="https://ru.wikipedia.org/wiki/%D0%9B%D0%B8%D0%B3%D0%B0%D0%BB%D0%B0%D0%B9%D0%B7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83665D55-79D7-45EC-892D-8D02B782586B-L0-001.jpeg" descr="83665D55-79D7-45EC-892D-8D02B782586B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31250" b="31250"/>
          <a:stretch>
            <a:fillRect/>
          </a:stretch>
        </p:blipFill>
        <p:spPr>
          <a:xfrm>
            <a:off x="-1" y="-123825"/>
            <a:ext cx="24384001" cy="13716000"/>
          </a:xfrm>
          <a:prstGeom prst="rect">
            <a:avLst/>
          </a:prstGeom>
        </p:spPr>
      </p:pic>
      <p:sp>
        <p:nvSpPr>
          <p:cNvPr id="170" name="СОЦИОКУЛЬТУРНЫЕ ИСТОКИ ВОЗНИКНОВЕНИЯ РУССКОЙ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893861">
              <a:defRPr sz="10241" spc="-512">
                <a:solidFill>
                  <a:srgbClr val="FFFFFF"/>
                </a:solidFill>
              </a:defRPr>
            </a:pPr>
            <a:r>
              <a:rPr dirty="0"/>
              <a:t>СОЦИОКУЛЬТУРНЫЕ ИСТОКИ ВОЗНИКНОВЕНИЯ РУССКОЙ</a:t>
            </a:r>
          </a:p>
          <a:p>
            <a:pPr algn="ctr" defTabSz="893861">
              <a:defRPr sz="10241" spc="-512">
                <a:solidFill>
                  <a:srgbClr val="FFFFFF"/>
                </a:solidFill>
              </a:defRPr>
            </a:pPr>
            <a:r>
              <a:rPr dirty="0"/>
              <a:t>РЭП-ПОЭЗИИ</a:t>
            </a:r>
          </a:p>
        </p:txBody>
      </p:sp>
      <p:sp>
        <p:nvSpPr>
          <p:cNvPr id="171" name="Глеб Сергеевич Курьянов…"/>
          <p:cNvSpPr txBox="1"/>
          <p:nvPr/>
        </p:nvSpPr>
        <p:spPr>
          <a:xfrm>
            <a:off x="2231126" y="10759166"/>
            <a:ext cx="19921748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spcBef>
                <a:spcPts val="0"/>
              </a:spcBef>
              <a:defRPr sz="3500" cap="all" spc="-104">
                <a:solidFill>
                  <a:srgbClr val="FFFFFF"/>
                </a:solidFill>
              </a:defRPr>
            </a:pPr>
            <a:r>
              <a:t>Глеб Сергеевич Курьянов</a:t>
            </a:r>
          </a:p>
          <a:p>
            <a:pPr algn="ctr" defTabSz="584200">
              <a:spcBef>
                <a:spcPts val="0"/>
              </a:spcBef>
              <a:defRPr sz="3500" cap="all" spc="-104">
                <a:solidFill>
                  <a:srgbClr val="FFFFFF"/>
                </a:solidFill>
              </a:defRPr>
            </a:pPr>
            <a:r>
              <a:t>магистрант 2 курса кафедры межъязыковых коммуникаций и журналистики; научный руководитель: кандидат филологических наук, доцент А. П. Мащенко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Нетривиально заявляет о себе петербургский рэппер Ассаи (Алексей Косов). По свидетельству сайта «The Flow», Ассаи, «будто наследник поэтов-символистов, обходился со словом так, как здесь было не принято». В 2000-е исполнитель-эрудит Оксимирон (Oxxxymiron"/>
          <p:cNvSpPr txBox="1"/>
          <p:nvPr/>
        </p:nvSpPr>
        <p:spPr>
          <a:xfrm>
            <a:off x="12757143" y="4368799"/>
            <a:ext cx="10362250" cy="49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/>
            </a:lvl1pPr>
          </a:lstStyle>
          <a:p>
            <a:r>
              <a:t>Нетривиально заявляет о себе петербургский рэппер Ассаи (Алексей Косов). По свидетельству сайта «The Flow», Ассаи, «будто наследник поэтов-символистов, обходился со словом так, как здесь было не принято». В 2000-е исполнитель-эрудит Оксимирон (Oxxxymiron) – Мирон Фёдоров – привносит в рэп ощутимое интеллектуальное начало.</a:t>
            </a:r>
          </a:p>
        </p:txBody>
      </p:sp>
      <p:pic>
        <p:nvPicPr>
          <p:cNvPr id="198" name="CA22F888-3776-44F3-B4CD-D8284E3030AE-L0-001.jpeg" descr="CA22F888-3776-44F3-B4CD-D8284E3030A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9598" y="1479549"/>
            <a:ext cx="10756901" cy="1075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Захар Прилепин: «Каждому поколению нужна своя знаковая система, свой словарь чтобы изъясняться. &lt;…&gt; Какое-то время русский подросток никак не мог разыскать и рассмотреть своего отражения. Он не слышал той музыки, где ему сформулировали бы то, что он уже "/>
          <p:cNvSpPr txBox="1"/>
          <p:nvPr/>
        </p:nvSpPr>
        <p:spPr>
          <a:xfrm>
            <a:off x="1711254" y="3759199"/>
            <a:ext cx="11609043" cy="619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/>
            </a:lvl1pPr>
          </a:lstStyle>
          <a:p>
            <a:r>
              <a:t>Захар Прилепин: «Каждому поколению нужна своя знаковая система, свой словарь чтобы изъясняться. &lt;…&gt; Какое-то время русский подросток никак не мог разыскать и рассмотреть своего отражения. Он не слышал той музыки, где ему сформулировали бы то, что он уже знал о себе, но сам не мог сказать, и тем более спеть. &lt;…&gt; музыка – в нашем случае рэп – появилась, чтоб озвучить, оязычить сразу целое поколение, дав свою знаковую систему молодой поросли».</a:t>
            </a:r>
          </a:p>
        </p:txBody>
      </p:sp>
      <p:pic>
        <p:nvPicPr>
          <p:cNvPr id="201" name="3A318ACD-E25D-4033-9A61-70D90AD261F4-L0-001.jpeg" descr="3A318ACD-E25D-4033-9A61-70D90AD261F4-L0-001.jpeg"/>
          <p:cNvPicPr>
            <a:picLocks noChangeAspect="1"/>
          </p:cNvPicPr>
          <p:nvPr/>
        </p:nvPicPr>
        <p:blipFill>
          <a:blip r:embed="rId2">
            <a:extLst/>
          </a:blip>
          <a:srcRect l="30395" r="19908"/>
          <a:stretch>
            <a:fillRect/>
          </a:stretch>
        </p:blipFill>
        <p:spPr>
          <a:xfrm>
            <a:off x="14809203" y="1778000"/>
            <a:ext cx="7573679" cy="1016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Вывод:"/>
          <p:cNvSpPr txBox="1"/>
          <p:nvPr/>
        </p:nvSpPr>
        <p:spPr>
          <a:xfrm>
            <a:off x="1291913" y="4244173"/>
            <a:ext cx="51612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0" b="1" cap="all" spc="-400"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r>
              <a:t>Вывод:</a:t>
            </a:r>
          </a:p>
        </p:txBody>
      </p:sp>
      <p:sp>
        <p:nvSpPr>
          <p:cNvPr id="204" name="появление рэпа в русскоязычном культурном пространстве не случайно: рэп выражает настрoения, свoйственные молoдежнoй субкультуре, обеспечивает специфическую форму коммуникации в этой среде, поэтому функции рэп-поэзии в социуме надо рассматривать как сред"/>
          <p:cNvSpPr txBox="1"/>
          <p:nvPr/>
        </p:nvSpPr>
        <p:spPr>
          <a:xfrm>
            <a:off x="1442552" y="6414387"/>
            <a:ext cx="19604318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/>
            </a:lvl1pPr>
          </a:lstStyle>
          <a:p>
            <a:r>
              <a:t>появление рэпа в русскоязычном культурном пространстве не случайно: рэп выражает настрoения, свoйственные молoдежнoй субкультуре, обеспечивает специфическую форму коммуникации в этой среде, поэтому функции рэп-поэзии в социуме надо рассматривать как средство «пoкoленческoй самoидентификации». Его национальной спецификой является логоцентричность, что в полной мере соответствует общей направленности русской культуры.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Русский рэп – это особый социокультурный феномен конца ХХ – начала XXI века. Он возник как своеобразная альтернатива существующему идеологическому и культурному состоянию общества, удовлетворил потребность самовыражения в слове творческих молодых людей. "/>
          <p:cNvSpPr txBox="1"/>
          <p:nvPr/>
        </p:nvSpPr>
        <p:spPr>
          <a:xfrm>
            <a:off x="784268" y="3454399"/>
            <a:ext cx="12240861" cy="680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/>
            </a:lvl1pPr>
          </a:lstStyle>
          <a:p>
            <a:r>
              <a:t>Русский рэп – это особый социокультурный феномен конца ХХ – начала XXI века. Он возник как своеобразная альтернатива существующему идеологическому и культурному состоянию общества, удовлетворил потребность самовыражения в слове творческих молодых людей. В силу своего возраста они оказались очень чуткими к дисгармонии во всех жизненных областях: в быту, социальном устройстве, идеологии, официальной культуре, – и открыто, с особой энергией и максимализмом стали выражать своё мнение.</a:t>
            </a:r>
          </a:p>
        </p:txBody>
      </p:sp>
      <p:pic>
        <p:nvPicPr>
          <p:cNvPr id="174" name="979DFF11-3FCC-4BDB-91B1-18B0F7CFB05E-L0-001.jpeg" descr="979DFF11-3FCC-4BDB-91B1-18B0F7CFB05E-L0-001.jpeg"/>
          <p:cNvPicPr>
            <a:picLocks noChangeAspect="1"/>
          </p:cNvPicPr>
          <p:nvPr/>
        </p:nvPicPr>
        <p:blipFill>
          <a:blip r:embed="rId2">
            <a:extLst/>
          </a:blip>
          <a:srcRect l="16903" r="8789"/>
          <a:stretch>
            <a:fillRect/>
          </a:stretch>
        </p:blipFill>
        <p:spPr>
          <a:xfrm>
            <a:off x="13864627" y="3188692"/>
            <a:ext cx="9694173" cy="7338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Слово «рэп» произошло от английского rap – стук, удар (это подчёркивает важнейшее качество рэпа – его ритмичность). To rap также означает «говорить», «разговаривать». Доктор филологических наук Т. В. Шмелева предлагает еще одну трактовку: «RAP (а так это"/>
          <p:cNvSpPr txBox="1"/>
          <p:nvPr/>
        </p:nvSpPr>
        <p:spPr>
          <a:xfrm>
            <a:off x="12411125" y="4063999"/>
            <a:ext cx="10235491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/>
            </a:lvl1pPr>
          </a:lstStyle>
          <a:p>
            <a:r>
              <a:t>Слово «рэп» произошло от английского rap – стук, удар (это подчёркивает важнейшее качество рэпа – его ритмичность). To rap также означает «говорить», «разговаривать». Доктор филологических наук Т. В. Шмелева предлагает еще одну трактовку: «RAP (а так это слово выглядит первозданно) – это аббревиатура от выражения Ритмическая, а то и Радикальная американская поэзия».</a:t>
            </a:r>
          </a:p>
        </p:txBody>
      </p:sp>
      <p:pic>
        <p:nvPicPr>
          <p:cNvPr id="177" name="6686BB8A-5756-4F3E-B33C-6D283084A740-L0-001.jpeg" descr="6686BB8A-5756-4F3E-B33C-6D283084A740-L0-001.jpeg"/>
          <p:cNvPicPr>
            <a:picLocks noChangeAspect="1"/>
          </p:cNvPicPr>
          <p:nvPr/>
        </p:nvPicPr>
        <p:blipFill>
          <a:blip r:embed="rId2">
            <a:extLst/>
          </a:blip>
          <a:srcRect l="21389" r="21389"/>
          <a:stretch>
            <a:fillRect/>
          </a:stretch>
        </p:blipFill>
        <p:spPr>
          <a:xfrm>
            <a:off x="1342112" y="2281039"/>
            <a:ext cx="9259706" cy="9153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Рэп как стиль в музыке появился в 1970-х годах в США, куда его привезли эмигранты из Ямайки. Новое веяние моды чернокожих подхватили местные радиостанции. Самым знаменитым белым исполнителем в преимущественно чёрном музыкальном жанре стал американский рэ"/>
          <p:cNvSpPr txBox="1"/>
          <p:nvPr/>
        </p:nvSpPr>
        <p:spPr>
          <a:xfrm>
            <a:off x="1860233" y="3149599"/>
            <a:ext cx="10338319" cy="741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/>
            </a:pPr>
            <a:r>
              <a:t>Рэп как стиль в музыке появился в 1970-х годах в США, куда его привезли эмигранты из Ямайки. Новое веяние моды чернокожих подхватили местные радиостанции. Самым знаменитым белым исполнителем в преимущественно чёрном музыкальном жанре стал американский рэппер, музыкальный продюсер, композитор и актёр Эминем (Ма́ршалл Брюс Мэтерс III). Журналы «Rolling Stone», «</a:t>
            </a:r>
            <a:r>
              <a:rPr u="sng">
                <a:uFill>
                  <a:solidFill>
                    <a:srgbClr val="E4AF0A"/>
                  </a:solidFill>
                </a:uFill>
                <a:hlinkClick r:id="rId2"/>
              </a:rPr>
              <a:t>Time</a:t>
            </a:r>
            <a:r>
              <a:t>»,  «XXL» назвали его альбомы одними из величайших рэп-проектов всех времен.</a:t>
            </a:r>
          </a:p>
        </p:txBody>
      </p:sp>
      <p:pic>
        <p:nvPicPr>
          <p:cNvPr id="180" name="DD615D56-5856-4B16-9172-C596CE0F6C9B-L0-001.png" descr="DD615D56-5856-4B16-9172-C596CE0F6C9B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37631" y="1005778"/>
            <a:ext cx="8567215" cy="12710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Родоначальниками русского рэпа можно считать Александра Астрова и группу «Час Пик»:  ими в Куйбышеве была записана первая кассета с названием «Рэп». Дальнейшее развитие русского рэпа и рост его популярности связаны с увлечением молодёжи брейк-дансом, кот"/>
          <p:cNvSpPr txBox="1"/>
          <p:nvPr/>
        </p:nvSpPr>
        <p:spPr>
          <a:xfrm>
            <a:off x="12287200" y="3149599"/>
            <a:ext cx="10954718" cy="741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/>
            </a:lvl1pPr>
          </a:lstStyle>
          <a:p>
            <a:r>
              <a:t>Родоначальниками русского рэпа можно считать Александра Астрова и группу «Час Пик»:  ими в Куйбышеве была записана первая кассета с названием «Рэп». Дальнейшее развитие русского рэпа и рост его популярности связаны с увлечением молодёжи брейк-дансом, которое началось в конце 80-х годов. В начале 90-х, когда был снят железный занавес и поток западной музыки хлынул в Россию, жители нашей страны познакомились с творчеством иностранных исполнителей. Тогда и началась история современного рэпа.</a:t>
            </a:r>
          </a:p>
        </p:txBody>
      </p:sp>
      <p:pic>
        <p:nvPicPr>
          <p:cNvPr id="183" name="44C17A6D-D001-45BC-8BC3-DA7C89D5E52E-L0-001.jpeg" descr="44C17A6D-D001-45BC-8BC3-DA7C89D5E52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869" y="3484200"/>
            <a:ext cx="10121399" cy="674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Рэп в стране какое-то время существовал в подполье. Группой, которая привела к андерграундному рэпу широкую аудиторию, стала «Bad Balance», возникшая в 90-х в Петербурге выходцами из Донецка сначала как коллектив танцоров брейк-данса, а затем – как альян"/>
          <p:cNvSpPr txBox="1"/>
          <p:nvPr/>
        </p:nvSpPr>
        <p:spPr>
          <a:xfrm>
            <a:off x="1182613" y="3149599"/>
            <a:ext cx="10396538" cy="741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/>
            </a:lvl1pPr>
          </a:lstStyle>
          <a:p>
            <a:r>
              <a:t>Рэп в стране какое-то время существовал в подполье. Группой, которая привела к андерграундному рэпу широкую аудиторию, стала «Bad Balance», возникшая в 90-х в Петербурге выходцами из Донецка сначала как коллектив танцоров брейк-данса, а затем – как альянс исполнителей собственных текстов. В 1994 г. они записывают альбом «Налетчики Bad B», который равнялся на лучшие образцы американского хип-хопа и устанавливал планку качества для этой музыки в России.</a:t>
            </a:r>
          </a:p>
        </p:txBody>
      </p:sp>
      <p:pic>
        <p:nvPicPr>
          <p:cNvPr id="186" name="C9D4D3F5-7AAC-447C-9C12-8EBD05BB425C-L0-001.png" descr="C9D4D3F5-7AAC-447C-9C12-8EBD05BB425C-L0-001.png"/>
          <p:cNvPicPr>
            <a:picLocks noChangeAspect="1"/>
          </p:cNvPicPr>
          <p:nvPr/>
        </p:nvPicPr>
        <p:blipFill>
          <a:blip r:embed="rId2">
            <a:extLst/>
          </a:blip>
          <a:srcRect l="14069" r="9082"/>
          <a:stretch>
            <a:fillRect/>
          </a:stretch>
        </p:blipFill>
        <p:spPr>
          <a:xfrm>
            <a:off x="12335081" y="2843807"/>
            <a:ext cx="10968378" cy="80285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Молодежь постепенно подхватила эту музыкальную моду, сначала подражая западным рэп-композициям, а затем творчески их перерабатывая и создавая свои песни. Своеобразная уличная романтика, «лихие 90-е», вечное противостояние «отцов и детей», отражение суеты"/>
          <p:cNvSpPr txBox="1"/>
          <p:nvPr/>
        </p:nvSpPr>
        <p:spPr>
          <a:xfrm>
            <a:off x="11971698" y="2539999"/>
            <a:ext cx="11354111" cy="863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/>
            </a:lvl1pPr>
          </a:lstStyle>
          <a:p>
            <a:r>
              <a:t>Молодежь постепенно подхватила эту музыкальную моду, сначала подражая западным рэп-композициям, а затем творчески их перерабатывая и создавая свои песни. Своеобразная уличная романтика, «лихие 90-е», вечное противостояние «отцов и детей», отражение суеты мегаполисов и непрезентабельных провинциальных районов, правда жизни, – всё это было в их текстах. Спустя время появляются талантливые авторы, которые адаптируют это направление под российские реалии и создают оригинальные тексты, откликающиеся на проблемы современной отечественной действительности.</a:t>
            </a:r>
          </a:p>
        </p:txBody>
      </p:sp>
      <p:pic>
        <p:nvPicPr>
          <p:cNvPr id="189" name="7914082C-7690-4BE6-A9E4-333AF981D428-L0-001.jpeg" descr="7914082C-7690-4BE6-A9E4-333AF981D42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852" y="3500219"/>
            <a:ext cx="9176921" cy="6715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В начале 2000-х годов в русском рэпе появляются новые имена, смелые эксперименты с музыкальной и стихотворной формой. Самым востребованным рэп-исполнителем страны становится Баста (Василий Вакуленко), который создает группу «Каста», но позже идет собстве"/>
          <p:cNvSpPr txBox="1"/>
          <p:nvPr/>
        </p:nvSpPr>
        <p:spPr>
          <a:xfrm>
            <a:off x="11531639" y="3149599"/>
            <a:ext cx="11655202" cy="741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/>
            </a:lvl1pPr>
          </a:lstStyle>
          <a:p>
            <a:r>
              <a:t>В начале 2000-х годов в русском рэпе появляются новые имена, смелые эксперименты с музыкальной и стихотворной формой. Самым востребованным рэп-исполнителем страны становится Баста (Василий Вакуленко), который создает группу «Каста», но позже идет собственной дорогой. Московская группа «Centr», ставшая лидером во второй половине нулевых, сумела создать портрет своего условного сверстника, и поговорить с ним о важном именно для него. Из группы выделился Гуф (Алексей Долматов), первый альбом которого, «Город дорог», стал классикой жанра.</a:t>
            </a:r>
          </a:p>
        </p:txBody>
      </p:sp>
      <p:pic>
        <p:nvPicPr>
          <p:cNvPr id="192" name="D1CF2A48-05B9-4132-95A2-5043A60B974D-L0-001.jpeg" descr="D1CF2A48-05B9-4132-95A2-5043A60B974D-L0-001.jpeg"/>
          <p:cNvPicPr>
            <a:picLocks noChangeAspect="1"/>
          </p:cNvPicPr>
          <p:nvPr/>
        </p:nvPicPr>
        <p:blipFill>
          <a:blip r:embed="rId2">
            <a:extLst/>
          </a:blip>
          <a:srcRect l="16613" r="21769"/>
          <a:stretch>
            <a:fillRect/>
          </a:stretch>
        </p:blipFill>
        <p:spPr>
          <a:xfrm>
            <a:off x="1121923" y="1848246"/>
            <a:ext cx="9260659" cy="10019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Созвучными исканиям современной молодежи оказались и тексты группы «Marselle». Ее лидер L’One (Леван Горозия) спустя несколько лет начинает выступать сольно. В 2006 г. появляется альбом рэппера Лигалайз (Андрея Меньшикова), ставшего вскоре обладателем пр"/>
          <p:cNvSpPr txBox="1"/>
          <p:nvPr/>
        </p:nvSpPr>
        <p:spPr>
          <a:xfrm>
            <a:off x="1647340" y="4368799"/>
            <a:ext cx="10509332" cy="49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/>
            </a:pPr>
            <a:r>
              <a:t>Созвучными исканиям современной молодежи оказались и тексты группы «Marselle». Ее лидер L’One (Леван Горозия) спустя несколько лет начинает выступать сольно. В 2006 г. появляется альбом рэппера </a:t>
            </a:r>
            <a:r>
              <a:rPr u="sng">
                <a:uFill>
                  <a:solidFill>
                    <a:srgbClr val="E4AF0A"/>
                  </a:solidFill>
                </a:uFill>
                <a:hlinkClick r:id="rId2"/>
              </a:rPr>
              <a:t>Лигалайз</a:t>
            </a:r>
            <a:r>
              <a:t> (Андрея Меньшикова), ставшего вскоре обладателем премии </a:t>
            </a:r>
            <a:r>
              <a:rPr u="sng">
                <a:uFill>
                  <a:solidFill>
                    <a:srgbClr val="E4AF0A"/>
                  </a:solidFill>
                </a:uFill>
                <a:hlinkClick r:id="rId3"/>
              </a:rPr>
              <a:t>MTV Russia Music Awards</a:t>
            </a:r>
            <a:r>
              <a:t> в номинации «хип-хоп».</a:t>
            </a:r>
          </a:p>
        </p:txBody>
      </p:sp>
      <p:pic>
        <p:nvPicPr>
          <p:cNvPr id="195" name="5648D05E-873C-49FE-985B-3B5188F2703F-L0-001.jpeg" descr="5648D05E-873C-49FE-985B-3B5188F2703F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39217" y="883016"/>
            <a:ext cx="9559974" cy="11949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651</Words>
  <Application>Microsoft Office PowerPoint</Application>
  <PresentationFormat>Произвольный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Avenir Next Demi Bold</vt:lpstr>
      <vt:lpstr>Avenir Next Medium</vt:lpstr>
      <vt:lpstr>Avenir Next Regular</vt:lpstr>
      <vt:lpstr>Helvetica Neue</vt:lpstr>
      <vt:lpstr>27_Showcase</vt:lpstr>
      <vt:lpstr>СОЦИОКУЛЬТУРНЫЕ ИСТОКИ ВОЗНИКНОВЕНИЯ РУССКОЙ РЭП-ПОЭЗИИ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СОЦИОКУЛЬТУРНЫЕ ИСТОКИ ВОЗНИКНОВЕНИЯ РУССКОЙ РЭП-ПОЭЗИИ</dc:title>
  <dc:creator>Светлана</dc:creator>
  <cp:lastModifiedBy>Светлана</cp:lastModifiedBy>
  <cp:revision>2</cp:revision>
  <dcterms:modified xsi:type="dcterms:W3CDTF">2020-07-23T09:13:03Z</dcterms:modified>
</cp:coreProperties>
</file>