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4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2516-29A8-4781-A8FC-7900CBFB2323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7965B-8654-42F8-9F15-2B29D74659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2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4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526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0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800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83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76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4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5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4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3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0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41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99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A0F1AE0-D64C-4E19-B85B-8665EF83CF31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89610-43CF-42E7-8689-6E200963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574" y="652388"/>
            <a:ext cx="10861511" cy="806761"/>
          </a:xfrm>
        </p:spPr>
        <p:txBody>
          <a:bodyPr/>
          <a:lstStyle/>
          <a:p>
            <a:pPr algn="r"/>
            <a:r>
              <a:rPr lang="en-US" sz="2400" b="1" i="1" dirty="0" smtClean="0">
                <a:solidFill>
                  <a:srgbClr val="FFFF00"/>
                </a:solidFill>
              </a:rPr>
              <a:t>CrossLingua’2020 </a:t>
            </a:r>
            <a:r>
              <a:rPr lang="en-US" sz="2400" b="1" i="1" dirty="0">
                <a:solidFill>
                  <a:srgbClr val="FFFF00"/>
                </a:solidFill>
              </a:rPr>
              <a:t>&lt; 27 — 29. 04. 2020 </a:t>
            </a:r>
            <a:br>
              <a:rPr lang="en-US" sz="2400" b="1" i="1" dirty="0">
                <a:solidFill>
                  <a:srgbClr val="FFFF00"/>
                </a:solidFill>
              </a:rPr>
            </a:br>
            <a:r>
              <a:rPr lang="en-US" sz="2400" b="1" i="1" dirty="0">
                <a:solidFill>
                  <a:srgbClr val="FFFF00"/>
                </a:solidFill>
              </a:rPr>
              <a:t>https://vk.com/crosslingua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44358"/>
            <a:ext cx="9149641" cy="460404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r>
              <a:rPr lang="ru-RU" sz="3000" dirty="0" smtClean="0"/>
              <a:t>Крымский федеральный университет имени </a:t>
            </a:r>
          </a:p>
          <a:p>
            <a:pPr marL="0" indent="0" algn="ctr">
              <a:buNone/>
            </a:pPr>
            <a:r>
              <a:rPr lang="ru-RU" sz="3000" dirty="0" smtClean="0"/>
              <a:t>В. И. Вернадского</a:t>
            </a:r>
          </a:p>
          <a:p>
            <a:pPr algn="ctr"/>
            <a:r>
              <a:rPr lang="ru-RU" sz="3000" dirty="0" smtClean="0"/>
              <a:t>Таврическая академия</a:t>
            </a:r>
          </a:p>
          <a:p>
            <a:pPr algn="ctr"/>
            <a:r>
              <a:rPr lang="ru-RU" sz="3000" dirty="0" smtClean="0"/>
              <a:t>Факультет славянской филологии и журналистики</a:t>
            </a:r>
          </a:p>
          <a:p>
            <a:pPr algn="ctr"/>
            <a:r>
              <a:rPr lang="ru-RU" sz="2600" dirty="0" smtClean="0"/>
              <a:t>Симферополь 2020</a:t>
            </a:r>
            <a:endParaRPr lang="ru-RU" sz="2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848" y="1644358"/>
            <a:ext cx="1730314" cy="173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07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50/50/04/505004b3d8477cd3f5f6ce6e38a5bdd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8" y="1570617"/>
            <a:ext cx="419576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22627" y="1570617"/>
            <a:ext cx="6346209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7620" indent="-6350" algn="just">
              <a:lnSpc>
                <a:spcPct val="102000"/>
              </a:lnSpc>
              <a:spcAft>
                <a:spcPts val="15"/>
              </a:spcAft>
            </a:pPr>
            <a:r>
              <a:rPr lang="ru-RU" sz="2000" b="1" dirty="0" err="1"/>
              <a:t>Мем</a:t>
            </a:r>
            <a:r>
              <a:rPr lang="ru-RU" sz="2000" dirty="0"/>
              <a:t> - единица культурной информации. </a:t>
            </a:r>
            <a:r>
              <a:rPr lang="ru-RU" sz="2000" dirty="0" err="1"/>
              <a:t>Мемом</a:t>
            </a:r>
            <a:r>
              <a:rPr lang="ru-RU" sz="2000" dirty="0"/>
              <a:t> может считаться любая идея, символ, манера или образ действия, осознанно или неосознанно передаваемые от человека к человеку посредством речи, письма, видео, ритуалов, жестов и т. д</a:t>
            </a:r>
            <a:r>
              <a:rPr lang="ru-RU" sz="2000" dirty="0" smtClean="0"/>
              <a:t>.</a:t>
            </a:r>
          </a:p>
          <a:p>
            <a:pPr marL="6350" marR="7620" indent="-6350" algn="just">
              <a:lnSpc>
                <a:spcPct val="102000"/>
              </a:lnSpc>
              <a:spcAft>
                <a:spcPts val="15"/>
              </a:spcAft>
            </a:pPr>
            <a:endParaRPr lang="ru-RU" sz="2000" dirty="0"/>
          </a:p>
          <a:p>
            <a:pPr marL="6350" marR="7620" indent="-6350" algn="just">
              <a:lnSpc>
                <a:spcPct val="102000"/>
              </a:lnSpc>
              <a:spcAft>
                <a:spcPts val="15"/>
              </a:spcAft>
            </a:pPr>
            <a:r>
              <a:rPr lang="ru-RU" sz="2000" b="1" dirty="0"/>
              <a:t>Интернет-</a:t>
            </a:r>
            <a:r>
              <a:rPr lang="ru-RU" sz="2000" b="1" dirty="0" err="1"/>
              <a:t>мемы</a:t>
            </a:r>
            <a:r>
              <a:rPr lang="ru-RU" sz="2000" dirty="0"/>
              <a:t> представляют собой информацию (ссылки, тексты, картинки, даже разговорные конструкции), обычно передаваемую пользователями друг другу прямо через </a:t>
            </a:r>
            <a:r>
              <a:rPr lang="ru-RU" sz="2000" dirty="0" smtClean="0"/>
              <a:t>сеть</a:t>
            </a:r>
            <a:r>
              <a:rPr lang="ru-RU" sz="2000" dirty="0"/>
              <a:t> </a:t>
            </a:r>
            <a:r>
              <a:rPr lang="ru-RU" sz="2000" dirty="0" smtClean="0"/>
              <a:t>с целью развлечения.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89501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0" y="825024"/>
            <a:ext cx="3931696" cy="5493890"/>
          </a:xfrm>
        </p:spPr>
      </p:pic>
      <p:sp>
        <p:nvSpPr>
          <p:cNvPr id="5" name="Прямоугольник 4"/>
          <p:cNvSpPr/>
          <p:nvPr/>
        </p:nvSpPr>
        <p:spPr>
          <a:xfrm>
            <a:off x="4863152" y="1114476"/>
            <a:ext cx="69558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/>
              <a:t>Лайк</a:t>
            </a:r>
            <a:r>
              <a:rPr lang="ru-RU" sz="2000" b="1" dirty="0"/>
              <a:t>-шок </a:t>
            </a:r>
            <a:r>
              <a:rPr lang="ru-RU" sz="2000" dirty="0"/>
              <a:t>(</a:t>
            </a:r>
            <a:r>
              <a:rPr lang="ru-RU" sz="2000" dirty="0" err="1"/>
              <a:t>Like</a:t>
            </a:r>
            <a:r>
              <a:rPr lang="ru-RU" sz="2000" dirty="0"/>
              <a:t> </a:t>
            </a:r>
            <a:r>
              <a:rPr lang="ru-RU" sz="2000" dirty="0" err="1"/>
              <a:t>shock</a:t>
            </a:r>
            <a:r>
              <a:rPr lang="ru-RU" sz="2000" dirty="0"/>
              <a:t>) - Чувство, которое </a:t>
            </a:r>
            <a:r>
              <a:rPr lang="ru-RU" sz="2000" dirty="0" smtClean="0"/>
              <a:t>возникает </a:t>
            </a:r>
            <a:r>
              <a:rPr lang="ru-RU" sz="2000" dirty="0"/>
              <a:t>у человека, чей пост в </a:t>
            </a:r>
            <a:r>
              <a:rPr lang="ru-RU" sz="2000" dirty="0" err="1"/>
              <a:t>соцсетях</a:t>
            </a:r>
            <a:r>
              <a:rPr lang="ru-RU" sz="2000" dirty="0"/>
              <a:t> </a:t>
            </a:r>
            <a:r>
              <a:rPr lang="ru-RU" sz="2000" dirty="0" smtClean="0"/>
              <a:t>собрал </a:t>
            </a:r>
            <a:r>
              <a:rPr lang="ru-RU" sz="2000" dirty="0"/>
              <a:t>гораздо больше «</a:t>
            </a:r>
            <a:r>
              <a:rPr lang="ru-RU" sz="2000" dirty="0" err="1"/>
              <a:t>лайков</a:t>
            </a:r>
            <a:r>
              <a:rPr lang="ru-RU" sz="2000" dirty="0"/>
              <a:t>», чем он ожидал. ... Телефонный зевок (</a:t>
            </a:r>
            <a:r>
              <a:rPr lang="ru-RU" sz="2000" dirty="0" err="1"/>
              <a:t>Phone-yawn</a:t>
            </a:r>
            <a:r>
              <a:rPr lang="ru-RU" sz="2000" dirty="0"/>
              <a:t>) Феномен, наблюдающийся, когда один человек достает телефон и смотрит на экран, в результате чего окружающие люди делают то же самое.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58686" y="443846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/>
              <a:t>Фото всемирно известной американской модели, </a:t>
            </a:r>
            <a:r>
              <a:rPr lang="ru-RU" sz="2000" dirty="0" err="1"/>
              <a:t>бизнесвумен</a:t>
            </a:r>
            <a:r>
              <a:rPr lang="ru-RU" sz="2000" dirty="0"/>
              <a:t> и </a:t>
            </a:r>
            <a:r>
              <a:rPr lang="ru-RU" sz="2000" dirty="0" err="1"/>
              <a:t>медийной</a:t>
            </a:r>
            <a:r>
              <a:rPr lang="ru-RU" sz="2000" dirty="0"/>
              <a:t> личности </a:t>
            </a:r>
            <a:r>
              <a:rPr lang="ru-RU" sz="2000" b="1" dirty="0"/>
              <a:t>Кайли </a:t>
            </a:r>
            <a:r>
              <a:rPr lang="ru-RU" sz="2000" b="1" dirty="0" err="1"/>
              <a:t>Дженер</a:t>
            </a:r>
            <a:r>
              <a:rPr lang="ru-RU" sz="2000" dirty="0"/>
              <a:t>, на сегодняшний день, собрал 18 миллионов </a:t>
            </a:r>
            <a:r>
              <a:rPr lang="ru-RU" sz="2000" dirty="0" err="1"/>
              <a:t>лайков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585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7108" y="652388"/>
            <a:ext cx="9404723" cy="1400530"/>
          </a:xfrm>
        </p:spPr>
        <p:txBody>
          <a:bodyPr/>
          <a:lstStyle/>
          <a:p>
            <a:r>
              <a:rPr lang="ru-RU" sz="3600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8029" y="1807258"/>
            <a:ext cx="8946541" cy="4195481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Таким образом, можно сказать, что молодежь в основном пользуется заимствованиями, связанными с социальными сетями для удобства и быстроты общения. Объективность такова, что англицизмы имеют преимущество среди молодых людей. </a:t>
            </a:r>
            <a:endParaRPr lang="ru-RU" sz="2800" dirty="0" smtClean="0"/>
          </a:p>
          <a:p>
            <a:r>
              <a:rPr lang="ru-RU" sz="2800" dirty="0" smtClean="0"/>
              <a:t>Молодые </a:t>
            </a:r>
            <a:r>
              <a:rPr lang="ru-RU" sz="2800" dirty="0"/>
              <a:t>люди относятся к использованию заимствований скорее положительно. Это неплохо, однако надо помнить об их значении и уместности использования.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94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endParaRPr lang="ru-RU" sz="2600" b="1" dirty="0" smtClean="0"/>
          </a:p>
          <a:p>
            <a:endParaRPr lang="ru-RU" sz="2600" b="1" dirty="0"/>
          </a:p>
          <a:p>
            <a:pPr algn="ctr"/>
            <a:r>
              <a:rPr lang="ru-RU" sz="3600" b="1" dirty="0" smtClean="0"/>
              <a:t>СПАСИБО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 smtClean="0"/>
              <a:t>ЗА ВНИМАНИЕ 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26647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9224" y="2470909"/>
            <a:ext cx="8825658" cy="861420"/>
          </a:xfrm>
        </p:spPr>
        <p:txBody>
          <a:bodyPr/>
          <a:lstStyle/>
          <a:p>
            <a:r>
              <a:rPr lang="ru-RU" dirty="0" smtClean="0"/>
              <a:t>ы\\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45" y="1108430"/>
            <a:ext cx="4096110" cy="463886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51065" y="662368"/>
            <a:ext cx="6096000" cy="649408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 smtClean="0"/>
          </a:p>
          <a:p>
            <a:r>
              <a:rPr lang="ru-RU" sz="3200" b="1" dirty="0" smtClean="0"/>
              <a:t>Русский </a:t>
            </a:r>
            <a:r>
              <a:rPr lang="ru-RU" sz="3200" b="1" dirty="0"/>
              <a:t>язык в </a:t>
            </a:r>
            <a:r>
              <a:rPr lang="ru-RU" sz="3200" b="1" dirty="0" smtClean="0"/>
              <a:t>контакте</a:t>
            </a:r>
            <a:endParaRPr lang="en-US" sz="3200" b="1" dirty="0" smtClean="0"/>
          </a:p>
          <a:p>
            <a:r>
              <a:rPr lang="ru-RU" sz="3200" b="1" dirty="0" smtClean="0"/>
              <a:t> </a:t>
            </a:r>
            <a:r>
              <a:rPr lang="ru-RU" sz="3200" b="1" dirty="0"/>
              <a:t>с другими языками </a:t>
            </a:r>
            <a:endParaRPr lang="en-US" sz="3200" b="1" dirty="0" smtClean="0"/>
          </a:p>
          <a:p>
            <a:r>
              <a:rPr lang="ru-RU" sz="3200" b="1" dirty="0" smtClean="0"/>
              <a:t>в </a:t>
            </a:r>
            <a:r>
              <a:rPr lang="ru-RU" sz="3200" b="1" dirty="0"/>
              <a:t>социальных сетях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  <a:p>
            <a:r>
              <a:rPr lang="ru-RU" sz="3200" b="1" i="1" dirty="0" smtClean="0"/>
              <a:t>Квач </a:t>
            </a:r>
            <a:r>
              <a:rPr lang="ru-RU" sz="3200" b="1" i="1"/>
              <a:t>Карина </a:t>
            </a:r>
            <a:r>
              <a:rPr lang="ru-RU" sz="3200" b="1" i="1" smtClean="0"/>
              <a:t>Евгеньевна</a:t>
            </a:r>
            <a:endParaRPr lang="en-US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Научный </a:t>
            </a:r>
            <a:r>
              <a:rPr lang="ru-RU" sz="3200" dirty="0" smtClean="0"/>
              <a:t>руководитель: </a:t>
            </a:r>
          </a:p>
          <a:p>
            <a:r>
              <a:rPr lang="ru-RU" sz="3200" b="1" i="1" dirty="0" err="1" smtClean="0"/>
              <a:t>Дикарева</a:t>
            </a:r>
            <a:r>
              <a:rPr lang="ru-RU" sz="3200" b="1" i="1" dirty="0" smtClean="0"/>
              <a:t> Светлана Самуиловна</a:t>
            </a:r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6134" y="5902996"/>
            <a:ext cx="3190297" cy="374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6070" marR="316230" indent="-6350" algn="ctr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evgeneva-k@mail.ua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78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859809"/>
            <a:ext cx="8946541" cy="5361295"/>
          </a:xfrm>
        </p:spPr>
        <p:txBody>
          <a:bodyPr>
            <a:normAutofit/>
          </a:bodyPr>
          <a:lstStyle/>
          <a:p>
            <a:r>
              <a:rPr lang="ru-RU" sz="3200" b="1" dirty="0"/>
              <a:t>Аннотация.</a:t>
            </a:r>
            <a:r>
              <a:rPr lang="ru-RU" sz="3200" dirty="0"/>
              <a:t> </a:t>
            </a:r>
            <a:r>
              <a:rPr lang="ru-RU" sz="3200" dirty="0" smtClean="0"/>
              <a:t>В презентации  </a:t>
            </a:r>
            <a:r>
              <a:rPr lang="ru-RU" sz="3200" dirty="0" smtClean="0"/>
              <a:t>обсуждается </a:t>
            </a:r>
            <a:r>
              <a:rPr lang="ru-RU" sz="3200" dirty="0" smtClean="0"/>
              <a:t> </a:t>
            </a:r>
            <a:r>
              <a:rPr lang="ru-RU" sz="3200" dirty="0" smtClean="0"/>
              <a:t>специфика </a:t>
            </a:r>
            <a:r>
              <a:rPr lang="ru-RU" sz="3200" dirty="0" smtClean="0"/>
              <a:t>коммуникации </a:t>
            </a:r>
            <a:r>
              <a:rPr lang="ru-RU" sz="3200" dirty="0"/>
              <a:t>в социальных сетях, </a:t>
            </a:r>
            <a:r>
              <a:rPr lang="ru-RU" sz="3200" dirty="0" smtClean="0"/>
              <a:t> рассматриваются  </a:t>
            </a:r>
            <a:r>
              <a:rPr lang="ru-RU" sz="3200" dirty="0"/>
              <a:t>примеры диалогических практик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3200" b="1" dirty="0"/>
              <a:t>Ключевые слова</a:t>
            </a:r>
            <a:r>
              <a:rPr lang="ru-RU" sz="3200" dirty="0"/>
              <a:t>: интернет, коммуникация, интернет-коммуникация, виртуальное общение, сленг, диалог.</a:t>
            </a:r>
          </a:p>
          <a:p>
            <a:endParaRPr lang="ru-RU" sz="4600" dirty="0"/>
          </a:p>
        </p:txBody>
      </p:sp>
    </p:spTree>
    <p:extLst>
      <p:ext uri="{BB962C8B-B14F-4D97-AF65-F5344CB8AC3E}">
        <p14:creationId xmlns:p14="http://schemas.microsoft.com/office/powerpoint/2010/main" val="281470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142" y="933801"/>
            <a:ext cx="8946541" cy="4195481"/>
          </a:xfrm>
        </p:spPr>
        <p:txBody>
          <a:bodyPr>
            <a:noAutofit/>
          </a:bodyPr>
          <a:lstStyle/>
          <a:p>
            <a:r>
              <a:rPr lang="ru-RU" sz="3200" b="1" dirty="0"/>
              <a:t>Актуальность проблемы</a:t>
            </a:r>
            <a:r>
              <a:rPr lang="ru-RU" sz="3200" dirty="0"/>
              <a:t>: Особые формы общения в социальных сетях в современное время крайне негативно влияют на речь, на умственные способности и психологическое состояние личности человека</a:t>
            </a:r>
            <a:r>
              <a:rPr lang="ru-RU" sz="3200" dirty="0" smtClean="0"/>
              <a:t>.</a:t>
            </a:r>
          </a:p>
          <a:p>
            <a:pPr marL="0" indent="0">
              <a:buNone/>
            </a:pPr>
            <a:endParaRPr lang="ru-RU" sz="3200" dirty="0"/>
          </a:p>
          <a:p>
            <a:r>
              <a:rPr lang="ru-RU" sz="3200" b="1" dirty="0"/>
              <a:t>Объект исследования: </a:t>
            </a:r>
            <a:r>
              <a:rPr lang="ru-RU" sz="3200" dirty="0"/>
              <a:t>диалоги в социальных сетях, речь</a:t>
            </a:r>
            <a:r>
              <a:rPr lang="ru-RU" sz="3200" dirty="0" smtClean="0"/>
              <a:t>.</a:t>
            </a:r>
            <a:endParaRPr lang="ru-RU" sz="32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1558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960" y="1370530"/>
            <a:ext cx="8946541" cy="4195481"/>
          </a:xfrm>
        </p:spPr>
        <p:txBody>
          <a:bodyPr/>
          <a:lstStyle/>
          <a:p>
            <a:r>
              <a:rPr lang="ru-RU" sz="3200" b="1" dirty="0"/>
              <a:t>Предмет исследования:</a:t>
            </a:r>
            <a:r>
              <a:rPr lang="ru-RU" sz="3200" dirty="0"/>
              <a:t> </a:t>
            </a:r>
            <a:r>
              <a:rPr lang="ru-RU" sz="3200" dirty="0" err="1"/>
              <a:t>online</a:t>
            </a:r>
            <a:r>
              <a:rPr lang="ru-RU" sz="3200" dirty="0"/>
              <a:t>-субъект, в пространстве социальных сетей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3200" b="1" dirty="0"/>
              <a:t>Цель</a:t>
            </a:r>
            <a:r>
              <a:rPr lang="ru-RU" sz="3200" dirty="0"/>
              <a:t>: выявление причин влияния социальных сетей на речь, выявление заимствований слов для использования их в диалоге.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63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016" y="614149"/>
            <a:ext cx="8946541" cy="6139217"/>
          </a:xfrm>
        </p:spPr>
        <p:txBody>
          <a:bodyPr>
            <a:normAutofit fontScale="85000" lnSpcReduction="10000"/>
          </a:bodyPr>
          <a:lstStyle/>
          <a:p>
            <a:r>
              <a:rPr lang="ru-RU" sz="3800" b="1" dirty="0"/>
              <a:t>Гипотеза:</a:t>
            </a:r>
            <a:r>
              <a:rPr lang="ru-RU" sz="3800" dirty="0"/>
              <a:t> особые формы языковых </a:t>
            </a:r>
            <a:r>
              <a:rPr lang="ru-RU" sz="3800" dirty="0" smtClean="0"/>
              <a:t>средств </a:t>
            </a:r>
            <a:r>
              <a:rPr lang="ru-RU" sz="3800" dirty="0"/>
              <a:t>при общении в виртуальном пространстве могут негативно влиять на развитие личности, приводя к снижению культуры речи учащихся, культуру общения между подростками.</a:t>
            </a:r>
          </a:p>
          <a:p>
            <a:pPr marL="0" indent="0">
              <a:buNone/>
            </a:pPr>
            <a:endParaRPr lang="ru-RU" sz="3800" dirty="0"/>
          </a:p>
          <a:p>
            <a:r>
              <a:rPr lang="ru-RU" sz="3800" b="1" dirty="0"/>
              <a:t>Методы исследования:</a:t>
            </a:r>
            <a:endParaRPr lang="ru-RU" sz="3800" dirty="0"/>
          </a:p>
          <a:p>
            <a:pPr marL="0" indent="0">
              <a:buNone/>
            </a:pPr>
            <a:r>
              <a:rPr lang="ru-RU" sz="3800" dirty="0"/>
              <a:t>-  теоретический синтез литературы и Интернет - источников;</a:t>
            </a:r>
          </a:p>
          <a:p>
            <a:pPr marL="0" indent="0">
              <a:buNone/>
            </a:pPr>
            <a:r>
              <a:rPr lang="ru-RU" sz="3800" dirty="0"/>
              <a:t>-  практический анализ информации в социальных </a:t>
            </a:r>
            <a:r>
              <a:rPr lang="ru-RU" sz="3800" dirty="0" smtClean="0"/>
              <a:t>сетях.</a:t>
            </a:r>
            <a:endParaRPr lang="ru-RU" sz="3800" dirty="0"/>
          </a:p>
          <a:p>
            <a:pPr marL="0" indent="0">
              <a:buNone/>
            </a:pPr>
            <a:endParaRPr lang="ru-RU" sz="3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27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7904" y="286604"/>
            <a:ext cx="8946541" cy="6248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Задачи:</a:t>
            </a:r>
          </a:p>
          <a:p>
            <a:r>
              <a:rPr lang="ru-RU" sz="2800" dirty="0"/>
              <a:t>- выявить наиболее популярные сети;</a:t>
            </a:r>
          </a:p>
          <a:p>
            <a:r>
              <a:rPr lang="ru-RU" sz="2800" dirty="0"/>
              <a:t>- проанализировать </a:t>
            </a:r>
            <a:r>
              <a:rPr lang="ru-RU" sz="2800" dirty="0" smtClean="0"/>
              <a:t>ошибки в </a:t>
            </a:r>
            <a:r>
              <a:rPr lang="ru-RU" sz="2800" dirty="0"/>
              <a:t>общении людей в социальных сетях;</a:t>
            </a:r>
          </a:p>
          <a:p>
            <a:r>
              <a:rPr lang="ru-RU" sz="2800" dirty="0" smtClean="0"/>
              <a:t>- </a:t>
            </a:r>
            <a:r>
              <a:rPr lang="ru-RU" sz="2800" dirty="0"/>
              <a:t>раскрыть причины влияния социальных сетей на речь и исследовать язык общения;</a:t>
            </a:r>
          </a:p>
          <a:p>
            <a:r>
              <a:rPr lang="ru-RU" sz="2800" dirty="0"/>
              <a:t>-  исследовать значимость социальных сетей в жизни современного человека;</a:t>
            </a:r>
          </a:p>
          <a:p>
            <a:r>
              <a:rPr lang="ru-RU" sz="2800" dirty="0"/>
              <a:t>-  разъяснить слова, пришедшие в русский язык с появлением Интернета;</a:t>
            </a:r>
          </a:p>
          <a:p>
            <a:r>
              <a:rPr lang="ru-RU" sz="2800" dirty="0"/>
              <a:t>-  </a:t>
            </a:r>
            <a:r>
              <a:rPr lang="ru-RU" sz="2800" dirty="0" smtClean="0"/>
              <a:t>изучить новый способ (употребление </a:t>
            </a:r>
            <a:r>
              <a:rPr lang="ru-RU" sz="2800" dirty="0"/>
              <a:t>«смайликов») выражения </a:t>
            </a:r>
            <a:r>
              <a:rPr lang="ru-RU" sz="2800" dirty="0" smtClean="0"/>
              <a:t>мысли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515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202" y="311195"/>
            <a:ext cx="9404723" cy="1400530"/>
          </a:xfrm>
        </p:spPr>
        <p:txBody>
          <a:bodyPr/>
          <a:lstStyle/>
          <a:p>
            <a:r>
              <a:rPr lang="ru-RU" sz="3200" dirty="0" smtClean="0"/>
              <a:t>Перейдем к изученным примерам: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06" y="1294417"/>
            <a:ext cx="3511181" cy="5145052"/>
          </a:xfrm>
        </p:spPr>
      </p:pic>
      <p:sp>
        <p:nvSpPr>
          <p:cNvPr id="5" name="Прямоугольник 4"/>
          <p:cNvSpPr/>
          <p:nvPr/>
        </p:nvSpPr>
        <p:spPr>
          <a:xfrm>
            <a:off x="5229383" y="1711725"/>
            <a:ext cx="6469038" cy="2707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7620" indent="-6350" algn="just">
              <a:lnSpc>
                <a:spcPct val="102000"/>
              </a:lnSpc>
              <a:spcAft>
                <a:spcPts val="15"/>
              </a:spcAft>
            </a:pPr>
            <a:r>
              <a:rPr lang="ru-RU" sz="2800" b="1" dirty="0"/>
              <a:t>Пост</a:t>
            </a:r>
            <a:r>
              <a:rPr lang="ru-RU" sz="2000" dirty="0"/>
              <a:t> - сообщение в форуме. Форум - это «комната» (или отдел) для общения на веб-сайте. Для того чтобы отправить («</a:t>
            </a:r>
            <a:r>
              <a:rPr lang="ru-RU" sz="2000" dirty="0" err="1"/>
              <a:t>запостить</a:t>
            </a:r>
            <a:r>
              <a:rPr lang="ru-RU" sz="2000" dirty="0"/>
              <a:t>»), сообщение в форум, не нужно никакое дополнительное программное обеспечение - нужно просто заполнить форму сообщения (поста) в </a:t>
            </a:r>
            <a:r>
              <a:rPr lang="ru-RU" sz="2000" dirty="0" err="1"/>
              <a:t>соотвествующем</a:t>
            </a:r>
            <a:r>
              <a:rPr lang="ru-RU" sz="2000" dirty="0"/>
              <a:t> разделе на сайте, форуме, или чате.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23129" y="5032834"/>
            <a:ext cx="6096000" cy="6985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marR="7620" indent="-6350" algn="just">
              <a:lnSpc>
                <a:spcPct val="102000"/>
              </a:lnSpc>
              <a:spcAft>
                <a:spcPts val="15"/>
              </a:spcAft>
            </a:pPr>
            <a:r>
              <a:rPr lang="ru-RU" sz="2000" dirty="0"/>
              <a:t>Пример поста на моей страничке </a:t>
            </a:r>
          </a:p>
          <a:p>
            <a:pPr marL="6350" marR="7620" indent="-6350" algn="just">
              <a:lnSpc>
                <a:spcPct val="102000"/>
              </a:lnSpc>
              <a:spcAft>
                <a:spcPts val="15"/>
              </a:spcAft>
            </a:pPr>
            <a:r>
              <a:rPr lang="ru-RU" sz="2000" dirty="0"/>
              <a:t>в социальной сети – </a:t>
            </a:r>
            <a:r>
              <a:rPr lang="ru-RU" sz="2000" dirty="0" err="1"/>
              <a:t>Инстаграм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610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pollo-ireland.akamaized.net/v1/files/zdefc6vophfq2-UA/image;s=644x46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0" y="1728504"/>
            <a:ext cx="4569247" cy="400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7174" y="1387310"/>
            <a:ext cx="6096000" cy="2582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" marR="7620" indent="-6350" algn="just">
              <a:lnSpc>
                <a:spcPct val="102000"/>
              </a:lnSpc>
              <a:spcAft>
                <a:spcPts val="15"/>
              </a:spcAft>
            </a:pPr>
            <a:r>
              <a:rPr lang="ru-RU" sz="2000" b="1" dirty="0" err="1"/>
              <a:t>Стрим</a:t>
            </a:r>
            <a:r>
              <a:rPr lang="ru-RU" sz="2000" dirty="0"/>
              <a:t> (</a:t>
            </a:r>
            <a:r>
              <a:rPr lang="ru-RU" sz="2000" dirty="0" err="1"/>
              <a:t>Stream</a:t>
            </a:r>
            <a:r>
              <a:rPr lang="ru-RU" sz="2000" dirty="0"/>
              <a:t>) – это процесс потоковой передачи данных через интернет. Как правило, в качестве передаваемых данных используются видео или аудио развлекательного, обучающего или информационного характера. Довольно часто, видео </a:t>
            </a:r>
            <a:r>
              <a:rPr lang="ru-RU" sz="2000" dirty="0" err="1"/>
              <a:t>стрим</a:t>
            </a:r>
            <a:r>
              <a:rPr lang="ru-RU" sz="2000" dirty="0"/>
              <a:t> сопровождается интерактивностью и сбором </a:t>
            </a:r>
            <a:r>
              <a:rPr lang="ru-RU" sz="2000" b="1" dirty="0" err="1"/>
              <a:t>донатов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7174" y="452212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/>
              <a:t>Донаты</a:t>
            </a:r>
            <a:r>
              <a:rPr lang="ru-RU" sz="2000" b="1" dirty="0"/>
              <a:t> </a:t>
            </a:r>
            <a:r>
              <a:rPr lang="ru-RU" sz="2000" dirty="0"/>
              <a:t> — это добровольная оплата в виде материального или финансового вознаграждения, распространённая в </a:t>
            </a:r>
            <a:r>
              <a:rPr lang="ru-RU" sz="2000" dirty="0" smtClean="0"/>
              <a:t>интернете.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0936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140</TotalTime>
  <Words>405</Words>
  <Application>Microsoft Office PowerPoint</Application>
  <PresentationFormat>Широкоэкранный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Ион</vt:lpstr>
      <vt:lpstr>CrossLingua’2020 &lt; 27 — 29. 04. 2020  https://vk.com/crosslingua</vt:lpstr>
      <vt:lpstr>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Перейдем к изученным примерам: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Карина</dc:creator>
  <cp:lastModifiedBy>Светлана</cp:lastModifiedBy>
  <cp:revision>20</cp:revision>
  <dcterms:created xsi:type="dcterms:W3CDTF">2020-04-23T17:30:47Z</dcterms:created>
  <dcterms:modified xsi:type="dcterms:W3CDTF">2020-07-21T13:34:24Z</dcterms:modified>
</cp:coreProperties>
</file>