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715000" type="screen16x10"/>
  <p:notesSz cx="6858000" cy="9144000"/>
  <p:defaultTextStyle>
    <a:defPPr>
      <a:defRPr lang="ru-RU"/>
    </a:defPPr>
    <a:lvl1pPr marL="0" algn="l" defTabSz="8027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371" algn="l" defTabSz="8027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741" algn="l" defTabSz="8027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4113" algn="l" defTabSz="8027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5483" algn="l" defTabSz="8027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6854" algn="l" defTabSz="8027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8225" algn="l" defTabSz="8027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9595" algn="l" defTabSz="8027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0967" algn="l" defTabSz="8027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59" d="100"/>
          <a:sy n="59" d="100"/>
        </p:scale>
        <p:origin x="684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A7DC-776B-49D5-B876-B87D9C28EEC0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562DC-0158-4021-B464-992B4EC7E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16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775357"/>
            <a:ext cx="7772401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6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8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0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99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6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28867"/>
            <a:ext cx="6019799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6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1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1" cy="1250156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01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41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5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68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8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95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09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1" cy="37716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333502"/>
            <a:ext cx="4038601" cy="37716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5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279262"/>
            <a:ext cx="4040187" cy="5331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371" indent="0">
              <a:buNone/>
              <a:defRPr sz="1700" b="1"/>
            </a:lvl2pPr>
            <a:lvl3pPr marL="802741" indent="0">
              <a:buNone/>
              <a:defRPr sz="1600" b="1"/>
            </a:lvl3pPr>
            <a:lvl4pPr marL="1204113" indent="0">
              <a:buNone/>
              <a:defRPr sz="1400" b="1"/>
            </a:lvl4pPr>
            <a:lvl5pPr marL="1605483" indent="0">
              <a:buNone/>
              <a:defRPr sz="1400" b="1"/>
            </a:lvl5pPr>
            <a:lvl6pPr marL="2006854" indent="0">
              <a:buNone/>
              <a:defRPr sz="1400" b="1"/>
            </a:lvl6pPr>
            <a:lvl7pPr marL="2408225" indent="0">
              <a:buNone/>
              <a:defRPr sz="1400" b="1"/>
            </a:lvl7pPr>
            <a:lvl8pPr marL="2809595" indent="0">
              <a:buNone/>
              <a:defRPr sz="1400" b="1"/>
            </a:lvl8pPr>
            <a:lvl9pPr marL="321096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812396"/>
            <a:ext cx="4040187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371" indent="0">
              <a:buNone/>
              <a:defRPr sz="1700" b="1"/>
            </a:lvl2pPr>
            <a:lvl3pPr marL="802741" indent="0">
              <a:buNone/>
              <a:defRPr sz="1600" b="1"/>
            </a:lvl3pPr>
            <a:lvl4pPr marL="1204113" indent="0">
              <a:buNone/>
              <a:defRPr sz="1400" b="1"/>
            </a:lvl4pPr>
            <a:lvl5pPr marL="1605483" indent="0">
              <a:buNone/>
              <a:defRPr sz="1400" b="1"/>
            </a:lvl5pPr>
            <a:lvl6pPr marL="2006854" indent="0">
              <a:buNone/>
              <a:defRPr sz="1400" b="1"/>
            </a:lvl6pPr>
            <a:lvl7pPr marL="2408225" indent="0">
              <a:buNone/>
              <a:defRPr sz="1400" b="1"/>
            </a:lvl7pPr>
            <a:lvl8pPr marL="2809595" indent="0">
              <a:buNone/>
              <a:defRPr sz="1400" b="1"/>
            </a:lvl8pPr>
            <a:lvl9pPr marL="321096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9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5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27545"/>
            <a:ext cx="5111750" cy="487759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01371" indent="0">
              <a:buNone/>
              <a:defRPr sz="1000"/>
            </a:lvl2pPr>
            <a:lvl3pPr marL="802741" indent="0">
              <a:buNone/>
              <a:defRPr sz="900"/>
            </a:lvl3pPr>
            <a:lvl4pPr marL="1204113" indent="0">
              <a:buNone/>
              <a:defRPr sz="700"/>
            </a:lvl4pPr>
            <a:lvl5pPr marL="1605483" indent="0">
              <a:buNone/>
              <a:defRPr sz="700"/>
            </a:lvl5pPr>
            <a:lvl6pPr marL="2006854" indent="0">
              <a:buNone/>
              <a:defRPr sz="700"/>
            </a:lvl6pPr>
            <a:lvl7pPr marL="2408225" indent="0">
              <a:buNone/>
              <a:defRPr sz="700"/>
            </a:lvl7pPr>
            <a:lvl8pPr marL="2809595" indent="0">
              <a:buNone/>
              <a:defRPr sz="700"/>
            </a:lvl8pPr>
            <a:lvl9pPr marL="321096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1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4000501"/>
            <a:ext cx="5486400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510647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401371" indent="0">
              <a:buNone/>
              <a:defRPr sz="2500"/>
            </a:lvl2pPr>
            <a:lvl3pPr marL="802741" indent="0">
              <a:buNone/>
              <a:defRPr sz="2100"/>
            </a:lvl3pPr>
            <a:lvl4pPr marL="1204113" indent="0">
              <a:buNone/>
              <a:defRPr sz="1700"/>
            </a:lvl4pPr>
            <a:lvl5pPr marL="1605483" indent="0">
              <a:buNone/>
              <a:defRPr sz="1700"/>
            </a:lvl5pPr>
            <a:lvl6pPr marL="2006854" indent="0">
              <a:buNone/>
              <a:defRPr sz="1700"/>
            </a:lvl6pPr>
            <a:lvl7pPr marL="2408225" indent="0">
              <a:buNone/>
              <a:defRPr sz="1700"/>
            </a:lvl7pPr>
            <a:lvl8pPr marL="2809595" indent="0">
              <a:buNone/>
              <a:defRPr sz="1700"/>
            </a:lvl8pPr>
            <a:lvl9pPr marL="321096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4472784"/>
            <a:ext cx="5486400" cy="670719"/>
          </a:xfrm>
        </p:spPr>
        <p:txBody>
          <a:bodyPr/>
          <a:lstStyle>
            <a:lvl1pPr marL="0" indent="0">
              <a:buNone/>
              <a:defRPr sz="1200"/>
            </a:lvl1pPr>
            <a:lvl2pPr marL="401371" indent="0">
              <a:buNone/>
              <a:defRPr sz="1000"/>
            </a:lvl2pPr>
            <a:lvl3pPr marL="802741" indent="0">
              <a:buNone/>
              <a:defRPr sz="900"/>
            </a:lvl3pPr>
            <a:lvl4pPr marL="1204113" indent="0">
              <a:buNone/>
              <a:defRPr sz="700"/>
            </a:lvl4pPr>
            <a:lvl5pPr marL="1605483" indent="0">
              <a:buNone/>
              <a:defRPr sz="700"/>
            </a:lvl5pPr>
            <a:lvl6pPr marL="2006854" indent="0">
              <a:buNone/>
              <a:defRPr sz="700"/>
            </a:lvl6pPr>
            <a:lvl7pPr marL="2408225" indent="0">
              <a:buNone/>
              <a:defRPr sz="700"/>
            </a:lvl7pPr>
            <a:lvl8pPr marL="2809595" indent="0">
              <a:buNone/>
              <a:defRPr sz="700"/>
            </a:lvl8pPr>
            <a:lvl9pPr marL="321096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5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8867"/>
            <a:ext cx="8229600" cy="952500"/>
          </a:xfrm>
          <a:prstGeom prst="rect">
            <a:avLst/>
          </a:prstGeom>
        </p:spPr>
        <p:txBody>
          <a:bodyPr vert="horz" lIns="80274" tIns="40137" rIns="80274" bIns="4013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33502"/>
            <a:ext cx="8229600" cy="3771636"/>
          </a:xfrm>
          <a:prstGeom prst="rect">
            <a:avLst/>
          </a:prstGeom>
        </p:spPr>
        <p:txBody>
          <a:bodyPr vert="horz" lIns="80274" tIns="40137" rIns="80274" bIns="401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80274" tIns="40137" rIns="80274" bIns="4013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3BFA-F4BB-410A-A694-E20831189C4C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5296960"/>
            <a:ext cx="2895600" cy="304271"/>
          </a:xfrm>
          <a:prstGeom prst="rect">
            <a:avLst/>
          </a:prstGeom>
        </p:spPr>
        <p:txBody>
          <a:bodyPr vert="horz" lIns="80274" tIns="40137" rIns="80274" bIns="4013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80274" tIns="40137" rIns="80274" bIns="4013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70E6-164E-4B40-A86B-BA6ECD4C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7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274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028" indent="-301028" algn="l" defTabSz="80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2228" indent="-250856" algn="l" defTabSz="8027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427" indent="-200686" algn="l" defTabSz="80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798" indent="-200686" algn="l" defTabSz="8027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168" indent="-200686" algn="l" defTabSz="802741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540" indent="-200686" algn="l" defTabSz="80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8910" indent="-200686" algn="l" defTabSz="80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0281" indent="-200686" algn="l" defTabSz="80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1652" indent="-200686" algn="l" defTabSz="802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7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371" algn="l" defTabSz="8027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741" algn="l" defTabSz="8027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113" algn="l" defTabSz="8027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5483" algn="l" defTabSz="8027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6854" algn="l" defTabSz="8027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8225" algn="l" defTabSz="8027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9595" algn="l" defTabSz="8027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0967" algn="l" defTabSz="8027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985293"/>
            <a:ext cx="7630615" cy="20150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Крымский федеральный университет </a:t>
            </a:r>
          </a:p>
          <a:p>
            <a:r>
              <a:rPr lang="ru-RU" dirty="0">
                <a:solidFill>
                  <a:srgbClr val="FFC000"/>
                </a:solidFill>
              </a:rPr>
              <a:t>и</a:t>
            </a:r>
            <a:r>
              <a:rPr lang="ru-RU" dirty="0" smtClean="0">
                <a:solidFill>
                  <a:srgbClr val="FFC000"/>
                </a:solidFill>
              </a:rPr>
              <a:t>мени В. И. Вернадского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Таврическая академия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Факультет славянской филологии и журналистики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http://friendship.cfuv.ru/img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08" y="123083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3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204"/>
            <a:ext cx="8229600" cy="37716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Главная задача </a:t>
            </a:r>
            <a:r>
              <a:rPr lang="ru-RU" dirty="0">
                <a:solidFill>
                  <a:schemeClr val="bg1"/>
                </a:solidFill>
              </a:rPr>
              <a:t>– показать сходства и различия выбранных лексем, а также на примерах, взятых из НКРЯ и словаря русско-украинских межъязыковых омонимов, показать правильное использование выбранных слов в речи.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12159"/>
            <a:ext cx="5181600" cy="288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9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852687"/>
              </p:ext>
            </p:extLst>
          </p:nvPr>
        </p:nvGraphicFramePr>
        <p:xfrm>
          <a:off x="395536" y="170046"/>
          <a:ext cx="8352930" cy="329184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784019"/>
                <a:gridCol w="2784019"/>
                <a:gridCol w="2784892"/>
              </a:tblGrid>
              <a:tr h="3168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Заклáд</a:t>
                      </a:r>
                      <a:r>
                        <a:rPr lang="ru-RU" sz="1200" dirty="0">
                          <a:effectLst/>
                        </a:rPr>
                        <a:t> –  1)устар. то же, что залог;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2) устар. деньги, имущество и т. п., являющиеся предметом выигрыша при споре.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Примечание: данное слово используется в фразеологизме «биться об заклад» – быть уверенным в своей правоте.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chemeClr val="bg1"/>
                          </a:solidFill>
                          <a:effectLst/>
                        </a:rPr>
                        <a:t>Пример</a:t>
                      </a:r>
                      <a:r>
                        <a:rPr lang="ru-RU" sz="1200" dirty="0">
                          <a:effectLst/>
                        </a:rPr>
                        <a:t>: Бьюсь об заклад, что в этом он прихвастнул из тщеславия и отчасти, чтоб меня унизить.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4" marR="44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Заклад – учреждение с определенным штатом служащих и администрацией, которые работают в какой-либо области образования, науки, культуры и т. д.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</a:t>
                      </a:r>
                      <a:r>
                        <a:rPr lang="ru-RU" sz="1200" dirty="0">
                          <a:effectLst/>
                        </a:rPr>
                        <a:t>: </a:t>
                      </a:r>
                      <a:r>
                        <a:rPr lang="ru-RU" sz="1200" dirty="0" err="1">
                          <a:effectLst/>
                        </a:rPr>
                        <a:t>Широчезна</a:t>
                      </a:r>
                      <a:r>
                        <a:rPr lang="ru-RU" sz="1200" dirty="0">
                          <a:effectLst/>
                        </a:rPr>
                        <a:t> мережа по </a:t>
                      </a:r>
                      <a:r>
                        <a:rPr lang="ru-RU" sz="1200" dirty="0" err="1">
                          <a:effectLst/>
                        </a:rPr>
                        <a:t>містах</a:t>
                      </a:r>
                      <a:r>
                        <a:rPr lang="ru-RU" sz="1200" dirty="0">
                          <a:effectLst/>
                        </a:rPr>
                        <a:t> і селах </a:t>
                      </a:r>
                      <a:r>
                        <a:rPr lang="ru-RU" sz="1200" dirty="0" err="1">
                          <a:effectLst/>
                        </a:rPr>
                        <a:t>нашої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Радянської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України</a:t>
                      </a:r>
                      <a:r>
                        <a:rPr lang="ru-RU" sz="1200" dirty="0">
                          <a:effectLst/>
                        </a:rPr>
                        <a:t> культурно-</a:t>
                      </a:r>
                      <a:r>
                        <a:rPr lang="ru-RU" sz="1200" dirty="0" err="1">
                          <a:effectLst/>
                        </a:rPr>
                        <a:t>освітніх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закладів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4" marR="44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Základ</a:t>
                      </a:r>
                      <a:r>
                        <a:rPr lang="ru-RU" sz="1200" dirty="0">
                          <a:effectLst/>
                        </a:rPr>
                        <a:t> – часть целого, на которые </a:t>
                      </a:r>
                      <a:r>
                        <a:rPr lang="ru-RU" sz="1200" dirty="0" err="1">
                          <a:effectLst/>
                        </a:rPr>
                        <a:t>опираються</a:t>
                      </a:r>
                      <a:r>
                        <a:rPr lang="ru-RU" sz="1200" dirty="0">
                          <a:effectLst/>
                        </a:rPr>
                        <a:t> остальные части, фундамент, основа.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Пример</a:t>
                      </a:r>
                      <a:r>
                        <a:rPr lang="ru-RU" sz="1200" dirty="0">
                          <a:effectLst/>
                        </a:rPr>
                        <a:t>: </a:t>
                      </a:r>
                      <a:r>
                        <a:rPr lang="ru-RU" sz="1200" dirty="0" err="1">
                          <a:effectLst/>
                        </a:rPr>
                        <a:t>Škola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je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základ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života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4" marR="44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75229"/>
            <a:ext cx="326679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16046"/>
          <a:stretch/>
        </p:blipFill>
        <p:spPr bwMode="auto">
          <a:xfrm>
            <a:off x="395536" y="3474594"/>
            <a:ext cx="3033521" cy="175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74595"/>
            <a:ext cx="3048185" cy="168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729618"/>
              </p:ext>
            </p:extLst>
          </p:nvPr>
        </p:nvGraphicFramePr>
        <p:xfrm>
          <a:off x="467544" y="265212"/>
          <a:ext cx="8424935" cy="496855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808018"/>
                <a:gridCol w="2808018"/>
                <a:gridCol w="2808899"/>
              </a:tblGrid>
              <a:tr h="4968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Кров – книжн. дом, жилище, приют.</a:t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Пример: Теплый и уютный кров, мягкая постель, превосходный стол, просторные комнаты с мебелью, самая необходимая одежда, ванна, книги, фортепьяно, бумага и чернила заключали в себе все земные блага, и, наверное, я более других способна была оценить оные.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02" marR="51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Кров – красная жидкость, которая, циркулируя в замкнутой кровеносной системе организма, обеспечивает питание его клеток и обмен веществ в нем.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Пример: </a:t>
                      </a:r>
                      <a:r>
                        <a:rPr lang="ru-RU" sz="1400" dirty="0" err="1">
                          <a:effectLst/>
                        </a:rPr>
                        <a:t>Поховайте</a:t>
                      </a:r>
                      <a:r>
                        <a:rPr lang="ru-RU" sz="1400" dirty="0">
                          <a:effectLst/>
                        </a:rPr>
                        <a:t> та вставайте, </a:t>
                      </a:r>
                      <a:r>
                        <a:rPr lang="ru-RU" sz="1400" dirty="0" err="1">
                          <a:effectLst/>
                        </a:rPr>
                        <a:t>Кайдани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порвіте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вражою</a:t>
                      </a:r>
                      <a:r>
                        <a:rPr lang="ru-RU" sz="1400" dirty="0">
                          <a:effectLst/>
                        </a:rPr>
                        <a:t> злою </a:t>
                      </a:r>
                      <a:r>
                        <a:rPr lang="ru-RU" sz="1400" dirty="0" err="1">
                          <a:effectLst/>
                        </a:rPr>
                        <a:t>кров’ю</a:t>
                      </a:r>
                      <a:r>
                        <a:rPr lang="ru-RU" sz="1400" dirty="0">
                          <a:effectLst/>
                        </a:rPr>
                        <a:t> Волю </a:t>
                      </a:r>
                      <a:r>
                        <a:rPr lang="ru-RU" sz="1400" dirty="0" err="1">
                          <a:effectLst/>
                        </a:rPr>
                        <a:t>окропіте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02" marR="51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Krov</a:t>
                      </a:r>
                      <a:r>
                        <a:rPr lang="ru-RU" sz="1400" dirty="0">
                          <a:effectLst/>
                        </a:rPr>
                        <a:t> – опора для устройства кровли — два бруса, соединённые верхними концами под углом, а нижними — упирающиеся в стену здания, стропила, крыша.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Пример: </a:t>
                      </a:r>
                      <a:r>
                        <a:rPr lang="ru-RU" sz="1400" dirty="0" err="1">
                          <a:effectLst/>
                        </a:rPr>
                        <a:t>Prostor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ložnice</a:t>
                      </a:r>
                      <a:r>
                        <a:rPr lang="ru-RU" sz="1400" dirty="0">
                          <a:effectLst/>
                        </a:rPr>
                        <a:t> i </a:t>
                      </a:r>
                      <a:r>
                        <a:rPr lang="ru-RU" sz="1400" dirty="0" err="1">
                          <a:effectLst/>
                        </a:rPr>
                        <a:t>ostatních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pokojů</a:t>
                      </a:r>
                      <a:r>
                        <a:rPr lang="ru-RU" sz="1400" dirty="0">
                          <a:effectLst/>
                        </a:rPr>
                        <a:t> v </a:t>
                      </a:r>
                      <a:r>
                        <a:rPr lang="ru-RU" sz="1400" dirty="0" err="1">
                          <a:effectLst/>
                        </a:rPr>
                        <a:t>patře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je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ozvláštněn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otevřením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do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krovu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02" marR="51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6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11071"/>
              </p:ext>
            </p:extLst>
          </p:nvPr>
        </p:nvGraphicFramePr>
        <p:xfrm>
          <a:off x="899592" y="553244"/>
          <a:ext cx="7488832" cy="439248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496016"/>
                <a:gridCol w="2496016"/>
                <a:gridCol w="2496800"/>
              </a:tblGrid>
              <a:tr h="43924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Склáдный – хорошо сложенный, статный, стройный.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Пример: А Павел сидел радостный и говорил складной речью: — Как увижу тебя — словно в солнышке греюсь… и про все позабуду, и на счастье надеюсь.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Складний</a:t>
                      </a:r>
                      <a:r>
                        <a:rPr lang="ru-RU" sz="1400" dirty="0">
                          <a:effectLst/>
                        </a:rPr>
                        <a:t> – который состоит из нескольких частей, элементов и т. д.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Пример: </a:t>
                      </a:r>
                      <a:r>
                        <a:rPr lang="ru-RU" sz="1400" dirty="0" err="1">
                          <a:effectLst/>
                        </a:rPr>
                        <a:t>Дуже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важливо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вже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тепер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мати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складні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добрива</a:t>
                      </a:r>
                      <a:r>
                        <a:rPr lang="ru-RU" sz="1400" dirty="0">
                          <a:effectLst/>
                        </a:rPr>
                        <a:t>, в </a:t>
                      </a:r>
                      <a:r>
                        <a:rPr lang="ru-RU" sz="1400" dirty="0" err="1">
                          <a:effectLst/>
                        </a:rPr>
                        <a:t>які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поряд</a:t>
                      </a:r>
                      <a:r>
                        <a:rPr lang="ru-RU" sz="1400" dirty="0">
                          <a:effectLst/>
                        </a:rPr>
                        <a:t> з </a:t>
                      </a:r>
                      <a:r>
                        <a:rPr lang="ru-RU" sz="1400" dirty="0" err="1">
                          <a:effectLst/>
                        </a:rPr>
                        <a:t>основними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елементами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живлення</a:t>
                      </a:r>
                      <a:r>
                        <a:rPr lang="ru-RU" sz="1400" dirty="0">
                          <a:effectLst/>
                        </a:rPr>
                        <a:t> входили б </a:t>
                      </a:r>
                      <a:r>
                        <a:rPr lang="ru-RU" sz="1400" dirty="0" err="1">
                          <a:effectLst/>
                        </a:rPr>
                        <a:t>також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мікроелементи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Skladný</a:t>
                      </a:r>
                      <a:r>
                        <a:rPr lang="ru-RU" sz="1400" dirty="0">
                          <a:effectLst/>
                        </a:rPr>
                        <a:t> – малогабаритный, не громоздкий.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Пример: </a:t>
                      </a:r>
                      <a:r>
                        <a:rPr lang="ru-RU" sz="1400" dirty="0" err="1">
                          <a:effectLst/>
                        </a:rPr>
                        <a:t>Jednostranné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schůdky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Alve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se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třemi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stupni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jsou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lehkým</a:t>
                      </a:r>
                      <a:r>
                        <a:rPr lang="ru-RU" sz="1400" dirty="0">
                          <a:effectLst/>
                        </a:rPr>
                        <a:t> a </a:t>
                      </a:r>
                      <a:r>
                        <a:rPr lang="ru-RU" sz="1400" dirty="0" err="1">
                          <a:effectLst/>
                        </a:rPr>
                        <a:t>skladným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pomocníkem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do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lehčího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provozu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1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9308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использования параллельного корпуса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5492"/>
            <a:ext cx="729107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3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867"/>
            <a:ext cx="8784976" cy="9525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В данной таблице представлены русско-украинские омонимы. Примеры приведены из словаря русско-украинских межъязыковых омонимов М.П </a:t>
            </a:r>
            <a:r>
              <a:rPr lang="ru-RU" sz="1800" dirty="0" err="1">
                <a:solidFill>
                  <a:schemeClr val="bg1"/>
                </a:solidFill>
              </a:rPr>
              <a:t>Кочерган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93596"/>
              </p:ext>
            </p:extLst>
          </p:nvPr>
        </p:nvGraphicFramePr>
        <p:xfrm>
          <a:off x="323528" y="1129308"/>
          <a:ext cx="8568951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508641"/>
                <a:gridCol w="3203396"/>
                <a:gridCol w="2856914"/>
              </a:tblGrid>
              <a:tr h="40324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Баламут - баламут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4" marR="5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 русского слова: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Большой невод;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Род, прием азартной, нечистой карточной игры;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Человек, вносящий смятение, беспорядок, раздор.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 укр. слова: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Тот, кто ухаживает за женщинами, напористо добивается взаимности в любви; обольститель, соблазнитель.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4" marR="5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Можешь убираться на все четыре стороны. Мне баламутов не надо (А. Фадеев).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Баламуте,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вийди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хочеш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мене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закохати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Закохати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 й забути, -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Всі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хлопці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баламути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(Народная песня)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4" marR="53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2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43131"/>
              </p:ext>
            </p:extLst>
          </p:nvPr>
        </p:nvGraphicFramePr>
        <p:xfrm>
          <a:off x="827584" y="193204"/>
          <a:ext cx="7560840" cy="279337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13507"/>
                <a:gridCol w="2826527"/>
                <a:gridCol w="2520806"/>
              </a:tblGrid>
              <a:tr h="27933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Вершки- вершки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Значение русского слова: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100" dirty="0" err="1">
                          <a:effectLst/>
                        </a:rPr>
                        <a:t>Уменьш</a:t>
                      </a:r>
                      <a:r>
                        <a:rPr lang="uk-UA" sz="1100" dirty="0">
                          <a:effectLst/>
                        </a:rPr>
                        <a:t>. от верхи. </a:t>
                      </a:r>
                      <a:r>
                        <a:rPr lang="uk-UA" sz="1100" dirty="0" err="1">
                          <a:effectLst/>
                        </a:rPr>
                        <a:t>Внешние</a:t>
                      </a:r>
                      <a:r>
                        <a:rPr lang="uk-UA" sz="1100" dirty="0">
                          <a:effectLst/>
                        </a:rPr>
                        <a:t>, </a:t>
                      </a:r>
                      <a:r>
                        <a:rPr lang="uk-UA" sz="1100" dirty="0" err="1">
                          <a:effectLst/>
                        </a:rPr>
                        <a:t>поверхностн</a:t>
                      </a:r>
                      <a:r>
                        <a:rPr lang="ru-RU" sz="1100" dirty="0" err="1">
                          <a:effectLst/>
                        </a:rPr>
                        <a:t>ые</a:t>
                      </a:r>
                      <a:r>
                        <a:rPr lang="ru-RU" sz="1100" dirty="0">
                          <a:effectLst/>
                        </a:rPr>
                        <a:t> стороны какой-либо области знания;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100" dirty="0">
                          <a:effectLst/>
                        </a:rPr>
                        <a:t>Верхняя часть чего-либо.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Значение</a:t>
                      </a:r>
                      <a:r>
                        <a:rPr lang="uk-UA" sz="1100" dirty="0">
                          <a:effectLst/>
                        </a:rPr>
                        <a:t> укр. слова: 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100" dirty="0" err="1">
                          <a:effectLst/>
                        </a:rPr>
                        <a:t>Густой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жирный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верхний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отстой</a:t>
                      </a:r>
                      <a:r>
                        <a:rPr lang="uk-UA" sz="1100" dirty="0">
                          <a:effectLst/>
                        </a:rPr>
                        <a:t> молока; сливки;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100" dirty="0" err="1">
                          <a:effectLst/>
                        </a:rPr>
                        <a:t>Наилучшая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часть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чего-либо</a:t>
                      </a:r>
                      <a:r>
                        <a:rPr lang="uk-UA" sz="11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4" marR="53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Неужели на одной элегии вертится весь романтизм? Вот что называется, по-вашему, вершки схватывать! (П. Вяземский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Тому вона </a:t>
                      </a:r>
                      <a:r>
                        <a:rPr lang="ru-RU" sz="1100" dirty="0" err="1">
                          <a:effectLst/>
                        </a:rPr>
                        <a:t>залишила</a:t>
                      </a:r>
                      <a:r>
                        <a:rPr lang="ru-RU" sz="1100" dirty="0">
                          <a:effectLst/>
                        </a:rPr>
                        <a:t> з </a:t>
                      </a:r>
                      <a:r>
                        <a:rPr lang="ru-RU" sz="1100" dirty="0" err="1">
                          <a:effectLst/>
                        </a:rPr>
                        <a:t>мого</a:t>
                      </a:r>
                      <a:r>
                        <a:rPr lang="ru-RU" sz="1100" dirty="0">
                          <a:effectLst/>
                        </a:rPr>
                        <a:t> рецепта </a:t>
                      </a:r>
                      <a:r>
                        <a:rPr lang="ru-RU" sz="1100" dirty="0" err="1">
                          <a:effectLst/>
                        </a:rPr>
                        <a:t>лише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папаю</a:t>
                      </a:r>
                      <a:r>
                        <a:rPr lang="ru-RU" sz="1100" dirty="0">
                          <a:effectLst/>
                        </a:rPr>
                        <a:t>,	вершки	, телятину і </a:t>
                      </a:r>
                      <a:r>
                        <a:rPr lang="ru-RU" sz="1100" dirty="0" err="1">
                          <a:effectLst/>
                        </a:rPr>
                        <a:t>присмачувала</a:t>
                      </a:r>
                      <a:r>
                        <a:rPr lang="ru-RU" sz="1100" dirty="0">
                          <a:effectLst/>
                        </a:rPr>
                        <a:t> все майораном. (Н. </a:t>
                      </a:r>
                      <a:r>
                        <a:rPr lang="ru-RU" sz="1100" dirty="0" err="1">
                          <a:effectLst/>
                        </a:rPr>
                        <a:t>Сняданко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4" marR="53884" marT="0" marB="0"/>
                </a:tc>
              </a:tr>
            </a:tbl>
          </a:graphicData>
        </a:graphic>
      </p:graphicFrame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47856"/>
            <a:ext cx="3389362" cy="216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6084"/>
            <a:ext cx="3181014" cy="21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Межъязыковые омонимы часто вызывают недопонимание при общении, ошибки в устных и письменных переводах, а также могут вводить в заблуждение и изменять смысл сказанного при незнании тонкостей языка. В связи с этим, изучение данного языкового феномена является важным и актуальным на сегодняшний день. </a:t>
            </a:r>
          </a:p>
        </p:txBody>
      </p:sp>
    </p:spTree>
    <p:extLst>
      <p:ext uri="{BB962C8B-B14F-4D97-AF65-F5344CB8AC3E}">
        <p14:creationId xmlns:p14="http://schemas.microsoft.com/office/powerpoint/2010/main" val="23454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15" y="1345332"/>
            <a:ext cx="5492849" cy="368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7261"/>
            <a:ext cx="8496944" cy="151216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КОНТЕКСТНЫЙ АНАЛИЗ 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РУССКО-ЧЕШСКИХ 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ОМОНИМОВ: 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КОРПУСНОЕ 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ИССЛЕДОВАНИЕ</a:t>
            </a:r>
            <a:b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09428"/>
            <a:ext cx="6710953" cy="2736304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Дарья Викторовна Усачева</a:t>
            </a:r>
            <a:b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</a:b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Н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аучный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руководитель: 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,</a:t>
            </a: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Светлана </a:t>
            </a:r>
            <a:r>
              <a:rPr lang="ru-RU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Самуиловна </a:t>
            </a:r>
            <a:r>
              <a:rPr lang="ru-RU" sz="20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Дикарева</a:t>
            </a:r>
            <a:r>
              <a:rPr lang="ru-RU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кандидат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филологических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наук,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доцен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 descr="C:\Users\Светлана\Desktop\Здравствуй, новый компьютер!\курсовые\20200418_1957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9428"/>
            <a:ext cx="1432560" cy="226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3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7220"/>
            <a:ext cx="849694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	Целью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работы является выявление межъязыковых омонимичных пар русского, украинского и чешского языков и правильное употребление данных слов в контекстах на материале лингвистических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корпусов.</a:t>
            </a:r>
            <a:endParaRPr lang="ru-RU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Задачи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pPr lvl="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составить омонимичные 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пары на материалах словарей и лингвистических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корпусов;</a:t>
            </a:r>
          </a:p>
          <a:p>
            <a:pPr lvl="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составить 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общие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омонимичные 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пары для русского, украинского и чешского языков;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204"/>
            <a:ext cx="8784976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данном проекте мы используем для исследования омонимичных пар Национальный корпус русского языка, поэтому следует ввести несколько основных определений и ознакомиться с историей корпусной лингвистики.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53444"/>
            <a:ext cx="6213132" cy="327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1196"/>
            <a:ext cx="8856984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Корпусная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лингвистика</a:t>
            </a:r>
            <a:r>
              <a:rPr lang="ru-RU" dirty="0">
                <a:solidFill>
                  <a:schemeClr val="accent5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– раздел лингвистики, развитие которого связано с появлением компьютеров и информационных технологий. </a:t>
            </a:r>
            <a:endParaRPr lang="ru-RU" dirty="0" smtClean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3698776"/>
            <a:ext cx="8856984" cy="2016224"/>
          </a:xfrm>
          <a:prstGeom prst="rect">
            <a:avLst/>
          </a:prstGeom>
        </p:spPr>
        <p:txBody>
          <a:bodyPr vert="horz" lIns="80274" tIns="40137" rIns="80274" bIns="40137" rtlCol="0">
            <a:normAutofit lnSpcReduction="10000"/>
          </a:bodyPr>
          <a:lstStyle>
            <a:lvl1pPr marL="301028" indent="-301028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228" indent="-25085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427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4798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6168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540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8910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0281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1652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	Эта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дисциплина исследует язык с использованием электронных языковых корпусов, а также занимается конструированием, обработкой и методологией этих корпусов.</a:t>
            </a:r>
            <a:br>
              <a:rPr lang="ru-RU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</a:br>
            <a:endParaRPr lang="ru-RU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31921"/>
            <a:ext cx="7420747" cy="186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9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204"/>
            <a:ext cx="8856984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	Сегодня существует уже достаточно много отдельных лингвистических корпусов. 	Специальное программное обеспечение – так называемый менеджер корпусов – позволяет эффективно изучать и создавать корпорации.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	К наиболее известным менеджерам корпусов относятся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Sketch Engine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, созданный </a:t>
            </a:r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Адамом Килгарриффом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из Англии и </a:t>
            </a:r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Павлом Рыхлым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из Чехии.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35469"/>
            <a:ext cx="4968552" cy="18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51520" y="36975"/>
            <a:ext cx="8712968" cy="2016224"/>
          </a:xfrm>
          <a:prstGeom prst="rect">
            <a:avLst/>
          </a:prstGeom>
        </p:spPr>
        <p:txBody>
          <a:bodyPr vert="horz" lIns="80274" tIns="40137" rIns="80274" bIns="40137" rtlCol="0">
            <a:noAutofit/>
          </a:bodyPr>
          <a:lstStyle>
            <a:lvl1pPr marL="301028" indent="-301028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228" indent="-25085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427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4798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6168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540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8910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0281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1652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Языковой корпус </a:t>
            </a:r>
            <a:r>
              <a:rPr lang="ru-RU" sz="2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– это (в основном обширный) набор текстов определенного языка, который служит как для лингвистического исследования языковой практики, так и в качестве базы данных для создания словарей, корректоров, переводчиков и т.д. </a:t>
            </a:r>
          </a:p>
          <a:p>
            <a:pPr marL="0" indent="0">
              <a:buNone/>
            </a:pPr>
            <a:endParaRPr lang="ru-RU" sz="2500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5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	</a:t>
            </a:r>
          </a:p>
          <a:p>
            <a:pPr marL="0" indent="0">
              <a:buNone/>
            </a:pPr>
            <a:endParaRPr lang="ru-RU" sz="2500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01" y="2106434"/>
            <a:ext cx="6192688" cy="1925188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51520" y="4225652"/>
            <a:ext cx="8568952" cy="1611987"/>
          </a:xfrm>
          <a:prstGeom prst="rect">
            <a:avLst/>
          </a:prstGeom>
        </p:spPr>
        <p:txBody>
          <a:bodyPr vert="horz" lIns="80274" tIns="40137" rIns="80274" bIns="40137" rtlCol="0">
            <a:noAutofit/>
          </a:bodyPr>
          <a:lstStyle>
            <a:lvl1pPr marL="301028" indent="-301028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228" indent="-25085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427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4798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6168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540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8910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0281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1652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sz="25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Специальные </a:t>
            </a:r>
            <a:r>
              <a:rPr lang="ru-RU" sz="25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программы позволяют </a:t>
            </a:r>
            <a:r>
              <a:rPr lang="ru-RU" sz="2500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искать</a:t>
            </a:r>
            <a:r>
              <a:rPr lang="ru-RU" sz="25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 слова и фразы в контексте, определять частоту встречаемости в корпусе и определять исходный текстовый источник.</a:t>
            </a:r>
            <a:br>
              <a:rPr lang="ru-RU" sz="25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</a:br>
            <a:endParaRPr lang="ru-RU" sz="2500" dirty="0">
              <a:solidFill>
                <a:schemeClr val="accent5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500" dirty="0" smtClean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	</a:t>
            </a:r>
          </a:p>
          <a:p>
            <a:pPr marL="0" indent="0">
              <a:buNone/>
            </a:pPr>
            <a:endParaRPr lang="ru-RU" sz="25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936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1196"/>
            <a:ext cx="8928992" cy="24052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spc="-15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	В частности, корпуса служат лексикологическим и лексикографическим инструментом и становятся, среди прочего, источником для обработки одноязычных лексиконов и автоматических корректоров или многоязычных словарей и автоматических переводчиков.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" y="2209428"/>
            <a:ext cx="4490827" cy="299534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37357" y="2482965"/>
            <a:ext cx="4104456" cy="2448272"/>
          </a:xfrm>
          <a:prstGeom prst="rect">
            <a:avLst/>
          </a:prstGeom>
        </p:spPr>
        <p:txBody>
          <a:bodyPr vert="horz" lIns="80274" tIns="40137" rIns="80274" bIns="40137" rtlCol="0">
            <a:normAutofit/>
          </a:bodyPr>
          <a:lstStyle>
            <a:lvl1pPr marL="301028" indent="-301028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228" indent="-25085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427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4798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6168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540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8910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0281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1652" indent="-200686" algn="l" defTabSz="80274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spc="3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Помимо </a:t>
            </a:r>
            <a:r>
              <a:rPr lang="ru-RU" sz="2400" spc="300" dirty="0">
                <a:solidFill>
                  <a:srgbClr val="FFFF00"/>
                </a:solidFill>
                <a:latin typeface="Bookman Old Style" panose="02050604050505020204" pitchFamily="18" charset="0"/>
              </a:rPr>
              <a:t>лингвистов корпусами пользуются редакторы, переводчики, учителя и студенты.</a:t>
            </a:r>
          </a:p>
        </p:txBody>
      </p:sp>
    </p:spTree>
    <p:extLst>
      <p:ext uri="{BB962C8B-B14F-4D97-AF65-F5344CB8AC3E}">
        <p14:creationId xmlns:p14="http://schemas.microsoft.com/office/powerpoint/2010/main" val="42729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5212"/>
            <a:ext cx="856895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	Проблема межъязыковой омонимии относится к области контрастивной лингвистики, которая ставит целью сопоставительный анализ двух, реже нескольких языков, для обнаружения подобий и отличий в языковых структурах. 	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Разработка вопросов контрастивной лингвистики имеет прямое отношение и к решению теоретических проблем языков, и к прагматике — практике и теории перевода, преподаванию иностранных языков, составлению словарей.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396</Words>
  <Application>Microsoft Office PowerPoint</Application>
  <PresentationFormat>Экран (16:10)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Bookman Old Style</vt:lpstr>
      <vt:lpstr>Calibri</vt:lpstr>
      <vt:lpstr>Times New Roman</vt:lpstr>
      <vt:lpstr>Тема Office</vt:lpstr>
      <vt:lpstr>Презентация PowerPoint</vt:lpstr>
      <vt:lpstr>КОНТЕКСТНЫЙ АНАЛИЗ  РУССКО-ЧЕШСКИХ ОМОНИМОВ:  КОРПУСНОЕ ИССЛЕДОВАНИЕ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использования параллельного корпуса</vt:lpstr>
      <vt:lpstr>В данной таблице представлены русско-украинские омонимы. Примеры приведены из словаря русско-украинских межъязыковых омонимов М.П Кочерган.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Светлана</cp:lastModifiedBy>
  <cp:revision>22</cp:revision>
  <dcterms:created xsi:type="dcterms:W3CDTF">2020-04-26T21:13:13Z</dcterms:created>
  <dcterms:modified xsi:type="dcterms:W3CDTF">2020-07-23T09:01:53Z</dcterms:modified>
</cp:coreProperties>
</file>